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301" r:id="rId7"/>
    <p:sldId id="302" r:id="rId8"/>
    <p:sldId id="303" r:id="rId9"/>
    <p:sldId id="304" r:id="rId10"/>
    <p:sldId id="305" r:id="rId11"/>
    <p:sldId id="306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Sora" panose="020B0604020202020204" charset="0"/>
      <p:regular r:id="rId62"/>
      <p:bold r:id="rId63"/>
    </p:embeddedFont>
    <p:embeddedFont>
      <p:font typeface="Sora ExtraBold" panose="020B0604020202020204" charset="0"/>
      <p:bold r:id="rId64"/>
    </p:embeddedFont>
    <p:embeddedFont>
      <p:font typeface="Sora Medium" panose="020B0604020202020204" charset="0"/>
      <p:regular r:id="rId65"/>
      <p:bold r:id="rId66"/>
    </p:embeddedFont>
    <p:embeddedFont>
      <p:font typeface="Sora SemiBold" panose="020B0604020202020204" charset="0"/>
      <p:regular r:id="rId67"/>
      <p:bold r:id="rId68"/>
    </p:embeddedFont>
    <p:embeddedFont>
      <p:font typeface="Work Sans" pitchFamily="2" charset="0"/>
      <p:regular r:id="rId69"/>
      <p:bold r:id="rId70"/>
      <p:italic r:id="rId71"/>
      <p:boldItalic r:id="rId72"/>
    </p:embeddedFont>
    <p:embeddedFont>
      <p:font typeface="Work Sans Medium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MIRANDA OLAVARRIA" initials="DMO" lastIdx="1" clrIdx="0">
    <p:extLst>
      <p:ext uri="{19B8F6BF-5375-455C-9EA6-DF929625EA0E}">
        <p15:presenceInfo xmlns:p15="http://schemas.microsoft.com/office/powerpoint/2012/main" userId="S::dmirandao4@correo.uss.cl::59745f83-d1d1-429d-826e-db8952ad9f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710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028e34a522_0_3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028e34a522_0_3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d005acd8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d005acd8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28e34a522_0_3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Para el coach.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 idea de esta actividad es que se puedan responder estas preguntas. 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100"/>
              <a:buFont typeface="Work Sans"/>
              <a:buAutoNum type="arabicPeriod"/>
            </a:pPr>
            <a:r>
              <a:rPr lang="es" sz="9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ocurre al multiplicar una cadena de texto por un número en Python?</a:t>
            </a:r>
            <a:endParaRPr sz="9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100"/>
              <a:buFont typeface="Work Sans"/>
              <a:buAutoNum type="arabicPeriod"/>
            </a:pPr>
            <a:r>
              <a:rPr lang="es" sz="9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es necesario hacer con un número para que se pueda multiplicar como cadena de texto en Python?</a:t>
            </a:r>
            <a:endParaRPr sz="9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100"/>
              <a:buFont typeface="Work Sans"/>
              <a:buAutoNum type="arabicPeriod"/>
            </a:pPr>
            <a:r>
              <a:rPr lang="es" sz="9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ocurre si se intenta multiplicar un número sin convertirlo en cadena de texto primero en Python?</a:t>
            </a:r>
            <a:endParaRPr sz="800"/>
          </a:p>
        </p:txBody>
      </p:sp>
      <p:sp>
        <p:nvSpPr>
          <p:cNvPr id="464" name="Google Shape;464;g2028e34a522_0_3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028e34a522_0_3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6" name="Google Shape;486;g2028e34a522_0_3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028e34a522_0_3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Enfatizar cómo se escriben las cadenas de texto y las variables</a:t>
            </a:r>
            <a:endParaRPr/>
          </a:p>
        </p:txBody>
      </p:sp>
      <p:sp>
        <p:nvSpPr>
          <p:cNvPr id="494" name="Google Shape;494;g2028e34a522_0_3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28e34a522_0_3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6" name="Google Shape;506;g2028e34a522_0_3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028e34a522_0_4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028e34a522_0_4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028e34a522_0_3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b="1"/>
              <a:t>Para el coach.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La respuesta para el ejercicio puede ser: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precio = 10.5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cantidad = 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total = precio * cantidad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print("El total de la compra es:", total)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 idea de este ejercicio es que los chicos puedan establecer variables y dar respuesta a estas preguntas que el coach les puede hacer.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invoca una variable?</a:t>
            </a:r>
            <a:endParaRPr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cambia o actualiza la información de una variable?</a:t>
            </a:r>
            <a:endParaRPr/>
          </a:p>
        </p:txBody>
      </p:sp>
      <p:sp>
        <p:nvSpPr>
          <p:cNvPr id="530" name="Google Shape;530;g2028e34a522_0_3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028e34a522_0_3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5" name="Google Shape;545;g2028e34a522_0_3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028e34a522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4" name="Google Shape;564;g2028e34a522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0f6ba08cb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00f6ba08cb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028e34a522_0_3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Resaltar que se pueden hacer listas de todo tipo de datos</a:t>
            </a:r>
            <a:endParaRPr/>
          </a:p>
        </p:txBody>
      </p:sp>
      <p:sp>
        <p:nvSpPr>
          <p:cNvPr id="581" name="Google Shape;581;g2028e34a522_0_3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028e34a522_0_39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Resaltar que se pueden hacer listas de todo tipo de datos</a:t>
            </a:r>
            <a:endParaRPr/>
          </a:p>
        </p:txBody>
      </p:sp>
      <p:sp>
        <p:nvSpPr>
          <p:cNvPr id="590" name="Google Shape;590;g2028e34a522_0_3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028e34a522_0_4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 primera línea del código de la derecha se interpreta de la siguiente manera: de su tercer elemento (índice </a:t>
            </a:r>
            <a:r>
              <a:rPr lang="es">
                <a:solidFill>
                  <a:srgbClr val="212121"/>
                </a:solidFill>
              </a:rPr>
              <a:t>2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nos regresará el primer valor (índice </a:t>
            </a:r>
            <a:r>
              <a:rPr lang="es">
                <a:solidFill>
                  <a:srgbClr val="212121"/>
                </a:solidFill>
              </a:rPr>
              <a:t>0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endParaRPr/>
          </a:p>
        </p:txBody>
      </p:sp>
      <p:sp>
        <p:nvSpPr>
          <p:cNvPr id="603" name="Google Shape;603;g2028e34a522_0_4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028e34a522_0_4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8" name="Google Shape;618;g2028e34a522_0_4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dd005acd8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dd005acd8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028e34a522_0_4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8" name="Google Shape;638;g2028e34a522_0_4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028e34a522_0_4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7" name="Google Shape;657;g2028e34a522_0_4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028e34a522_0_4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028e34a522_0_4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028e34a522_0_4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Recalcar el uso del índice para señalar el cambio en la lista</a:t>
            </a:r>
            <a:endParaRPr/>
          </a:p>
        </p:txBody>
      </p:sp>
      <p:sp>
        <p:nvSpPr>
          <p:cNvPr id="669" name="Google Shape;669;g2028e34a522_0_4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028e34a522_0_4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primer código se interpreta  como «Es </a:t>
            </a:r>
            <a:r>
              <a:rPr lang="es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verdadero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que el elemento </a:t>
            </a:r>
            <a:r>
              <a:rPr lang="es">
                <a:solidFill>
                  <a:srgbClr val="212121"/>
                </a:solidFill>
              </a:rPr>
              <a:t>Alejandra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está en la lista </a:t>
            </a:r>
            <a:r>
              <a:rPr lang="es">
                <a:solidFill>
                  <a:srgbClr val="212121"/>
                </a:solidFill>
              </a:rPr>
              <a:t>alumnos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.»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 segundo código se interpreta como «Es </a:t>
            </a:r>
            <a:r>
              <a:rPr lang="es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falso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que el elemento </a:t>
            </a:r>
            <a:r>
              <a:rPr lang="es">
                <a:solidFill>
                  <a:srgbClr val="212121"/>
                </a:solidFill>
              </a:rPr>
              <a:t>Alejandra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está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en la lista </a:t>
            </a:r>
            <a:r>
              <a:rPr lang="es">
                <a:solidFill>
                  <a:srgbClr val="212121"/>
                </a:solidFill>
              </a:rPr>
              <a:t>alumnos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.»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g2028e34a522_0_4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00f6ba08cb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00f6ba08cb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028e34a522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Indicar la diferencia entre usar una tupla y una lista ¿Cuándo podría usar cada una? (menciona un ejemplo)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g2028e34a522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028e34a522_0_4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g2028e34a522_0_4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028e34a522_0_4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Explica un par de línea del ejemplo y pide a algún estudiante que haga la explicación de las siguientes líneas. Dile que se apoye en la tabla. </a:t>
            </a:r>
            <a:endParaRPr/>
          </a:p>
        </p:txBody>
      </p:sp>
      <p:sp>
        <p:nvSpPr>
          <p:cNvPr id="706" name="Google Shape;706;g2028e34a522_0_4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028e34a522_0_4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Explica un par de línea del ejemplo y pide a algún estudiante que haga la explicación de las siguientes líneas. Dile que se apoye en la tabla. </a:t>
            </a:r>
            <a:endParaRPr/>
          </a:p>
        </p:txBody>
      </p:sp>
      <p:sp>
        <p:nvSpPr>
          <p:cNvPr id="716" name="Google Shape;716;g2028e34a522_0_4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28e34a522_0_4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4" name="Google Shape;724;g2028e34a522_0_4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028e34a522_0_4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3" name="Google Shape;733;g2028e34a522_0_4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028e34a522_0_4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Pedir a un estudiante que explique cómo se interpretaría el código.</a:t>
            </a:r>
            <a:endParaRPr/>
          </a:p>
        </p:txBody>
      </p:sp>
      <p:sp>
        <p:nvSpPr>
          <p:cNvPr id="746" name="Google Shape;746;g2028e34a522_0_4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028e34a522_0_4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028e34a522_0_4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028e34a522_0_4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9" name="Google Shape;759;g2028e34a522_0_4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b62a14e6b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b62a14e6b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595959"/>
                </a:solidFill>
              </a:rPr>
              <a:t>En esta sección el coach discutirá y dará retroalimentación sobre el reto de la semana.</a:t>
            </a:r>
            <a:endParaRPr sz="15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00f6ba08cb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00f6ba08cb_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820a4243e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820a4243e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00f6ba08c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00f6ba08c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028e34a522_0_4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¿Alguien nos podría dar un ejemplo de una declaración?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6" name="Google Shape;836;g2028e34a522_0_4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028e34a522_0_4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028e34a522_0_4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028e34a522_0_4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028e34a522_0_4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028e34a522_0_4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028e34a522_0_4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28e34a522_0_3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1" name="Google Shape;391;g2028e34a522_0_3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028e34a522_0_3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El coach de forma aleatoria hace preguntas ya sea porque el estudiante decida participar o se realice de forma aleatoria. Incluso se les puede pedir que lo escriban en el chat.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9" name="Google Shape;399;g2028e34a522_0_3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028e34a522_0_3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3" name="Google Shape;413;g2028e34a522_0_3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028e34a522_0_3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1" name="Google Shape;421;g2028e34a522_0_3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028e34a522_0_3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g2028e34a522_0_3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D172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24275" y="125357"/>
            <a:ext cx="548700" cy="548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024275" y="1444538"/>
            <a:ext cx="548700" cy="548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024275" y="784959"/>
            <a:ext cx="548700" cy="548700"/>
          </a:xfrm>
          <a:prstGeom prst="ellipse">
            <a:avLst/>
          </a:prstGeom>
          <a:solidFill>
            <a:srgbClr val="0D17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024275" y="2072150"/>
            <a:ext cx="548700" cy="548700"/>
          </a:xfrm>
          <a:prstGeom prst="ellipse">
            <a:avLst/>
          </a:prstGeom>
          <a:solidFill>
            <a:srgbClr val="3D5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024275" y="2699743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" y="-42375"/>
            <a:ext cx="9143997" cy="51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250" y="565250"/>
            <a:ext cx="1676948" cy="46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l="13534" r="22742"/>
          <a:stretch/>
        </p:blipFill>
        <p:spPr>
          <a:xfrm>
            <a:off x="422275" y="484896"/>
            <a:ext cx="3550465" cy="47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l="44154" t="14460" r="13688" b="6130"/>
          <a:stretch/>
        </p:blipFill>
        <p:spPr>
          <a:xfrm>
            <a:off x="2013752" y="1207290"/>
            <a:ext cx="3938498" cy="4946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589775" y="1604975"/>
            <a:ext cx="28500" cy="358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 rot="-5400000">
            <a:off x="-276725" y="580425"/>
            <a:ext cx="1529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 idx="2"/>
          </p:nvPr>
        </p:nvSpPr>
        <p:spPr>
          <a:xfrm>
            <a:off x="5169200" y="1716975"/>
            <a:ext cx="20412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None/>
              <a:defRPr sz="1800">
                <a:solidFill>
                  <a:srgbClr val="CC00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3"/>
          </p:nvPr>
        </p:nvSpPr>
        <p:spPr>
          <a:xfrm>
            <a:off x="5169200" y="1924875"/>
            <a:ext cx="3360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 rot="-5400000">
            <a:off x="7247975" y="1314988"/>
            <a:ext cx="28500" cy="39444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 idx="4"/>
          </p:nvPr>
        </p:nvSpPr>
        <p:spPr>
          <a:xfrm>
            <a:off x="5169200" y="3256950"/>
            <a:ext cx="3257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40125" y="4213000"/>
            <a:ext cx="3781023" cy="50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9">
          <p15:clr>
            <a:srgbClr val="FA7B17"/>
          </p15:clr>
        </p15:guide>
        <p15:guide id="2" orient="horz" pos="1302">
          <p15:clr>
            <a:srgbClr val="FA7B17"/>
          </p15:clr>
        </p15:guide>
        <p15:guide id="3" orient="horz" pos="2046">
          <p15:clr>
            <a:srgbClr val="FA7B17"/>
          </p15:clr>
        </p15:guide>
        <p15:guide id="4" pos="5588">
          <p15:clr>
            <a:srgbClr val="FA7B17"/>
          </p15:clr>
        </p15:guide>
        <p15:guide id="5" pos="3301">
          <p15:clr>
            <a:srgbClr val="FA7B17"/>
          </p15:clr>
        </p15:guide>
        <p15:guide id="6" pos="4575">
          <p15:clr>
            <a:srgbClr val="FA7B17"/>
          </p15:clr>
        </p15:guide>
        <p15:guide id="7" orient="horz" pos="356">
          <p15:clr>
            <a:srgbClr val="FA7B17"/>
          </p15:clr>
        </p15:guide>
        <p15:guide id="8" orient="horz" pos="667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 1 1">
  <p:cSld name="CUSTOM_2_1_1_1"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08" name="Google Shape;208;p11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09" name="Google Shape;209;p11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2" name="Google Shape;21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/>
          <p:nvPr/>
        </p:nvSpPr>
        <p:spPr>
          <a:xfrm>
            <a:off x="-5587261" y="-1799546"/>
            <a:ext cx="8895000" cy="8895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95363" y="-892451"/>
            <a:ext cx="6436449" cy="643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1"/>
          <p:cNvSpPr txBox="1"/>
          <p:nvPr/>
        </p:nvSpPr>
        <p:spPr>
          <a:xfrm>
            <a:off x="4088800" y="1760069"/>
            <a:ext cx="52197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lang="es" sz="10500" b="1" i="0" u="none" strike="noStrike" cap="none">
                <a:solidFill>
                  <a:srgbClr val="162031"/>
                </a:solidFill>
                <a:latin typeface="Sora"/>
                <a:ea typeface="Sora"/>
                <a:cs typeface="Sora"/>
                <a:sym typeface="Sora"/>
              </a:rPr>
              <a:t>Daily</a:t>
            </a:r>
            <a:endParaRPr sz="10500" b="1" i="0" u="none" strike="noStrike" cap="none">
              <a:solidFill>
                <a:srgbClr val="16203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1"/>
          <p:cNvSpPr txBox="1"/>
          <p:nvPr/>
        </p:nvSpPr>
        <p:spPr>
          <a:xfrm>
            <a:off x="4279300" y="3119432"/>
            <a:ext cx="449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Pongámonos al día</a:t>
            </a:r>
            <a:endParaRPr sz="2000" b="0" i="0" u="none" strike="noStrike" cap="none">
              <a:solidFill>
                <a:srgbClr val="CC00C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 1">
  <p:cSld name="TITLE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219" name="Google Shape;219;p12"/>
          <p:cNvPicPr preferRelativeResize="0"/>
          <p:nvPr/>
        </p:nvPicPr>
        <p:blipFill rotWithShape="1">
          <a:blip r:embed="rId2">
            <a:alphaModFix/>
          </a:blip>
          <a:srcRect l="7518" b="74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2"/>
          <p:cNvSpPr/>
          <p:nvPr/>
        </p:nvSpPr>
        <p:spPr>
          <a:xfrm>
            <a:off x="0" y="0"/>
            <a:ext cx="9144000" cy="5150100"/>
          </a:xfrm>
          <a:prstGeom prst="rect">
            <a:avLst/>
          </a:prstGeom>
          <a:gradFill>
            <a:gsLst>
              <a:gs pos="0">
                <a:srgbClr val="CC00CC">
                  <a:alpha val="77254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2"/>
          <p:cNvSpPr/>
          <p:nvPr/>
        </p:nvSpPr>
        <p:spPr>
          <a:xfrm rot="3226702">
            <a:off x="-2838965" y="-3768335"/>
            <a:ext cx="7774278" cy="7679170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1305050" y="-2770828"/>
            <a:ext cx="7548300" cy="7301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5065853" y="2244825"/>
            <a:ext cx="1879815" cy="3457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Breakout</a:t>
            </a:r>
          </a:p>
        </p:txBody>
      </p:sp>
      <p:sp>
        <p:nvSpPr>
          <p:cNvPr id="224" name="Google Shape;224;p12"/>
          <p:cNvSpPr/>
          <p:nvPr/>
        </p:nvSpPr>
        <p:spPr>
          <a:xfrm>
            <a:off x="5065853" y="2685189"/>
            <a:ext cx="2617235" cy="4973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rooms</a:t>
            </a:r>
          </a:p>
        </p:txBody>
      </p:sp>
      <p:sp>
        <p:nvSpPr>
          <p:cNvPr id="225" name="Google Shape;225;p12"/>
          <p:cNvSpPr/>
          <p:nvPr/>
        </p:nvSpPr>
        <p:spPr>
          <a:xfrm>
            <a:off x="5065850" y="3277107"/>
            <a:ext cx="2192686" cy="257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Sora;500"/>
              </a:rPr>
              <a:t>¡Manos a la obra!</a:t>
            </a:r>
          </a:p>
        </p:txBody>
      </p:sp>
      <p:pic>
        <p:nvPicPr>
          <p:cNvPr id="226" name="Google Shape;22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 1 1">
  <p:cSld name="TITLE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/>
          <p:nvPr/>
        </p:nvSpPr>
        <p:spPr>
          <a:xfrm>
            <a:off x="443050" y="526299"/>
            <a:ext cx="4433700" cy="4433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2502425" y="-125"/>
            <a:ext cx="3479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3"/>
          <p:cNvSpPr/>
          <p:nvPr/>
        </p:nvSpPr>
        <p:spPr>
          <a:xfrm>
            <a:off x="1822225" y="736050"/>
            <a:ext cx="1835700" cy="1835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3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32" name="Google Shape;232;p13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33" name="Google Shape;233;p13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6" name="Google Shape;2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4"/>
          <p:cNvPicPr preferRelativeResize="0"/>
          <p:nvPr/>
        </p:nvPicPr>
        <p:blipFill rotWithShape="1">
          <a:blip r:embed="rId2">
            <a:alphaModFix/>
          </a:blip>
          <a:srcRect t="21875" b="21875"/>
          <a:stretch/>
        </p:blipFill>
        <p:spPr>
          <a:xfrm>
            <a:off x="0" y="-25"/>
            <a:ext cx="91440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150" y="-4200"/>
            <a:ext cx="9143700" cy="5151900"/>
          </a:xfrm>
          <a:prstGeom prst="rect">
            <a:avLst/>
          </a:prstGeom>
          <a:gradFill>
            <a:gsLst>
              <a:gs pos="0">
                <a:srgbClr val="CC00CC"/>
              </a:gs>
              <a:gs pos="41000">
                <a:srgbClr val="CC00CC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4"/>
          <p:cNvSpPr/>
          <p:nvPr/>
        </p:nvSpPr>
        <p:spPr>
          <a:xfrm rot="10800000">
            <a:off x="150" y="-4200"/>
            <a:ext cx="9143700" cy="5151900"/>
          </a:xfrm>
          <a:prstGeom prst="rect">
            <a:avLst/>
          </a:prstGeom>
          <a:gradFill>
            <a:gsLst>
              <a:gs pos="0">
                <a:srgbClr val="004987"/>
              </a:gs>
              <a:gs pos="18000">
                <a:srgbClr val="004987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 txBox="1"/>
          <p:nvPr/>
        </p:nvSpPr>
        <p:spPr>
          <a:xfrm>
            <a:off x="2895600" y="2386675"/>
            <a:ext cx="355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41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¡Nos vemos!</a:t>
            </a:r>
            <a:endParaRPr sz="41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2895600" y="2989975"/>
            <a:ext cx="355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2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Excelente fin de semana</a:t>
            </a:r>
            <a:endParaRPr sz="2100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43" name="Google Shape;2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4"/>
          <p:cNvSpPr txBox="1"/>
          <p:nvPr/>
        </p:nvSpPr>
        <p:spPr>
          <a:xfrm>
            <a:off x="839875" y="4545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405362" y="408381"/>
            <a:ext cx="427701" cy="461706"/>
            <a:chOff x="3398625" y="2806025"/>
            <a:chExt cx="521650" cy="563125"/>
          </a:xfrm>
        </p:grpSpPr>
        <p:sp>
          <p:nvSpPr>
            <p:cNvPr id="246" name="Google Shape;246;p14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CC00C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/>
          <p:nvPr/>
        </p:nvSpPr>
        <p:spPr>
          <a:xfrm rot="5400000">
            <a:off x="8270200" y="299850"/>
            <a:ext cx="600000" cy="6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15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254" name="Google Shape;254;p15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15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261" name="Google Shape;261;p15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15"/>
          <p:cNvSpPr/>
          <p:nvPr/>
        </p:nvSpPr>
        <p:spPr>
          <a:xfrm>
            <a:off x="6269950" y="299850"/>
            <a:ext cx="600000" cy="6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15"/>
          <p:cNvGrpSpPr/>
          <p:nvPr/>
        </p:nvGrpSpPr>
        <p:grpSpPr>
          <a:xfrm>
            <a:off x="6404741" y="385413"/>
            <a:ext cx="330420" cy="428859"/>
            <a:chOff x="2212100" y="4204750"/>
            <a:chExt cx="478800" cy="621625"/>
          </a:xfrm>
        </p:grpSpPr>
        <p:sp>
          <p:nvSpPr>
            <p:cNvPr id="267" name="Google Shape;267;p15"/>
            <p:cNvSpPr/>
            <p:nvPr/>
          </p:nvSpPr>
          <p:spPr>
            <a:xfrm>
              <a:off x="2212100" y="4347575"/>
              <a:ext cx="478800" cy="478800"/>
            </a:xfrm>
            <a:custGeom>
              <a:avLst/>
              <a:gdLst/>
              <a:ahLst/>
              <a:cxnLst/>
              <a:rect l="l" t="t" r="r" b="b"/>
              <a:pathLst>
                <a:path w="19152" h="19152" extrusionOk="0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2265150" y="4400625"/>
              <a:ext cx="372700" cy="372725"/>
            </a:xfrm>
            <a:custGeom>
              <a:avLst/>
              <a:gdLst/>
              <a:ahLst/>
              <a:cxnLst/>
              <a:rect l="l" t="t" r="r" b="b"/>
              <a:pathLst>
                <a:path w="14908" h="14909" extrusionOk="0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2354450" y="4204750"/>
              <a:ext cx="181625" cy="119275"/>
            </a:xfrm>
            <a:custGeom>
              <a:avLst/>
              <a:gdLst/>
              <a:ahLst/>
              <a:cxnLst/>
              <a:rect l="l" t="t" r="r" b="b"/>
              <a:pathLst>
                <a:path w="7265" h="4771" extrusionOk="0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2436300" y="4500825"/>
              <a:ext cx="30400" cy="121750"/>
            </a:xfrm>
            <a:custGeom>
              <a:avLst/>
              <a:gdLst/>
              <a:ahLst/>
              <a:cxnLst/>
              <a:rect l="l" t="t" r="r" b="b"/>
              <a:pathLst>
                <a:path w="1216" h="4870" extrusionOk="0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2438100" y="4592400"/>
              <a:ext cx="89800" cy="30175"/>
            </a:xfrm>
            <a:custGeom>
              <a:avLst/>
              <a:gdLst/>
              <a:ahLst/>
              <a:cxnLst/>
              <a:rect l="l" t="t" r="r" b="b"/>
              <a:pathLst>
                <a:path w="3592" h="1207" extrusionOk="0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5"/>
          <p:cNvGrpSpPr/>
          <p:nvPr/>
        </p:nvGrpSpPr>
        <p:grpSpPr>
          <a:xfrm>
            <a:off x="8388513" y="463446"/>
            <a:ext cx="363360" cy="333196"/>
            <a:chOff x="7334172" y="2286237"/>
            <a:chExt cx="720238" cy="660317"/>
          </a:xfrm>
        </p:grpSpPr>
        <p:grpSp>
          <p:nvGrpSpPr>
            <p:cNvPr id="273" name="Google Shape;273;p15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274" name="Google Shape;274;p15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5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5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5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26" extrusionOk="0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5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79" extrusionOk="0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15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280" name="Google Shape;280;p15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562" extrusionOk="0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62" extrusionOk="0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24" extrusionOk="0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4" extrusionOk="0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4" name="Google Shape;284;p15"/>
          <p:cNvSpPr txBox="1"/>
          <p:nvPr/>
        </p:nvSpPr>
        <p:spPr>
          <a:xfrm>
            <a:off x="417447" y="213964"/>
            <a:ext cx="3633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3000" b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Reto</a:t>
            </a:r>
            <a:endParaRPr sz="3000" b="1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22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de la semana</a:t>
            </a:r>
            <a:endParaRPr sz="22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85" name="Google Shape;285;p15"/>
          <p:cNvPicPr preferRelativeResize="0"/>
          <p:nvPr/>
        </p:nvPicPr>
        <p:blipFill rotWithShape="1">
          <a:blip r:embed="rId2">
            <a:alphaModFix/>
          </a:blip>
          <a:srcRect r="13956"/>
          <a:stretch/>
        </p:blipFill>
        <p:spPr>
          <a:xfrm>
            <a:off x="7616940" y="4462375"/>
            <a:ext cx="1253258" cy="4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1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8" name="Google Shape;29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9" name="Google Shape;29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TITLE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04" name="Google Shape;30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05" name="Google Shape;30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1">
    <p:bg>
      <p:bgPr>
        <a:solidFill>
          <a:srgbClr val="0D1724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4108344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135375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2597878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5660572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7096700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957544" y="887019"/>
            <a:ext cx="1205534" cy="12586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Sora"/>
              </a:rPr>
              <a:t>IMPORTANTES</a:t>
            </a:r>
          </a:p>
        </p:txBody>
      </p:sp>
      <p:sp>
        <p:nvSpPr>
          <p:cNvPr id="35" name="Google Shape;35;p3"/>
          <p:cNvSpPr/>
          <p:nvPr/>
        </p:nvSpPr>
        <p:spPr>
          <a:xfrm>
            <a:off x="1202251" y="606975"/>
            <a:ext cx="1960821" cy="2390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MOMENTOS</a:t>
            </a:r>
          </a:p>
        </p:txBody>
      </p:sp>
      <p:sp>
        <p:nvSpPr>
          <p:cNvPr id="36" name="Google Shape;36;p3"/>
          <p:cNvSpPr/>
          <p:nvPr/>
        </p:nvSpPr>
        <p:spPr>
          <a:xfrm>
            <a:off x="0" y="902950"/>
            <a:ext cx="1866900" cy="1257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CC"/>
              </a:solidFill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38722" y="3507700"/>
            <a:ext cx="151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Tiempo de p</a:t>
            </a: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articipemos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2520325" y="3438400"/>
            <a:ext cx="1278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Iniciamos 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y finalizamos 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a tiempo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3809702" y="3438400"/>
            <a:ext cx="1677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Escuchemos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opiniones,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micrófonos en off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5526175" y="3438400"/>
            <a:ext cx="1392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Mantengamos 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nuestra cámara 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encendida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6834644" y="3507700"/>
            <a:ext cx="16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Ponte a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prueba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5983375" y="6069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43" name="Google Shape;43;p3"/>
          <p:cNvGrpSpPr/>
          <p:nvPr/>
        </p:nvGrpSpPr>
        <p:grpSpPr>
          <a:xfrm>
            <a:off x="8482562" y="560781"/>
            <a:ext cx="427701" cy="461706"/>
            <a:chOff x="3398625" y="2806025"/>
            <a:chExt cx="521650" cy="563125"/>
          </a:xfrm>
        </p:grpSpPr>
        <p:sp>
          <p:nvSpPr>
            <p:cNvPr id="44" name="Google Shape;44;p3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3"/>
          <p:cNvGrpSpPr/>
          <p:nvPr/>
        </p:nvGrpSpPr>
        <p:grpSpPr>
          <a:xfrm>
            <a:off x="1328668" y="2258541"/>
            <a:ext cx="665350" cy="711526"/>
            <a:chOff x="729025" y="4159875"/>
            <a:chExt cx="624800" cy="668100"/>
          </a:xfrm>
        </p:grpSpPr>
        <p:sp>
          <p:nvSpPr>
            <p:cNvPr id="48" name="Google Shape;48;p3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2863181" y="2229240"/>
            <a:ext cx="593185" cy="770131"/>
            <a:chOff x="2212100" y="4204750"/>
            <a:chExt cx="478800" cy="621625"/>
          </a:xfrm>
        </p:grpSpPr>
        <p:sp>
          <p:nvSpPr>
            <p:cNvPr id="55" name="Google Shape;55;p3"/>
            <p:cNvSpPr/>
            <p:nvPr/>
          </p:nvSpPr>
          <p:spPr>
            <a:xfrm>
              <a:off x="2212100" y="4347575"/>
              <a:ext cx="478800" cy="478800"/>
            </a:xfrm>
            <a:custGeom>
              <a:avLst/>
              <a:gdLst/>
              <a:ahLst/>
              <a:cxnLst/>
              <a:rect l="l" t="t" r="r" b="b"/>
              <a:pathLst>
                <a:path w="19152" h="19152" extrusionOk="0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265150" y="4400625"/>
              <a:ext cx="372700" cy="372725"/>
            </a:xfrm>
            <a:custGeom>
              <a:avLst/>
              <a:gdLst/>
              <a:ahLst/>
              <a:cxnLst/>
              <a:rect l="l" t="t" r="r" b="b"/>
              <a:pathLst>
                <a:path w="14908" h="14909" extrusionOk="0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354450" y="4204750"/>
              <a:ext cx="181625" cy="119275"/>
            </a:xfrm>
            <a:custGeom>
              <a:avLst/>
              <a:gdLst/>
              <a:ahLst/>
              <a:cxnLst/>
              <a:rect l="l" t="t" r="r" b="b"/>
              <a:pathLst>
                <a:path w="7265" h="4771" extrusionOk="0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436300" y="4500825"/>
              <a:ext cx="30400" cy="121750"/>
            </a:xfrm>
            <a:custGeom>
              <a:avLst/>
              <a:gdLst/>
              <a:ahLst/>
              <a:cxnLst/>
              <a:rect l="l" t="t" r="r" b="b"/>
              <a:pathLst>
                <a:path w="1216" h="4870" extrusionOk="0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438100" y="4592400"/>
              <a:ext cx="89800" cy="30175"/>
            </a:xfrm>
            <a:custGeom>
              <a:avLst/>
              <a:gdLst/>
              <a:ahLst/>
              <a:cxnLst/>
              <a:rect l="l" t="t" r="r" b="b"/>
              <a:pathLst>
                <a:path w="3592" h="1207" extrusionOk="0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4373495" y="2233616"/>
            <a:ext cx="593207" cy="792782"/>
            <a:chOff x="3636450" y="4208100"/>
            <a:chExt cx="444350" cy="593800"/>
          </a:xfrm>
        </p:grpSpPr>
        <p:sp>
          <p:nvSpPr>
            <p:cNvPr id="61" name="Google Shape;61;p3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>
            <a:off x="5790216" y="2274257"/>
            <a:ext cx="874676" cy="711494"/>
            <a:chOff x="2470650" y="2582625"/>
            <a:chExt cx="700525" cy="569925"/>
          </a:xfrm>
        </p:grpSpPr>
        <p:sp>
          <p:nvSpPr>
            <p:cNvPr id="66" name="Google Shape;66;p3"/>
            <p:cNvSpPr/>
            <p:nvPr/>
          </p:nvSpPr>
          <p:spPr>
            <a:xfrm>
              <a:off x="3103375" y="27476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470650" y="2582625"/>
              <a:ext cx="681700" cy="569925"/>
            </a:xfrm>
            <a:custGeom>
              <a:avLst/>
              <a:gdLst/>
              <a:ahLst/>
              <a:cxnLst/>
              <a:rect l="l" t="t" r="r" b="b"/>
              <a:pathLst>
                <a:path w="27268" h="22797" extrusionOk="0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732025" y="2734950"/>
              <a:ext cx="160750" cy="161000"/>
            </a:xfrm>
            <a:custGeom>
              <a:avLst/>
              <a:gdLst/>
              <a:ahLst/>
              <a:cxnLst/>
              <a:rect l="l" t="t" r="r" b="b"/>
              <a:pathLst>
                <a:path w="6430" h="6440" extrusionOk="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87150" y="2870075"/>
              <a:ext cx="254150" cy="141925"/>
            </a:xfrm>
            <a:custGeom>
              <a:avLst/>
              <a:gdLst/>
              <a:ahLst/>
              <a:cxnLst/>
              <a:rect l="l" t="t" r="r" b="b"/>
              <a:pathLst>
                <a:path w="10166" h="5677" extrusionOk="0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26400" y="2773275"/>
              <a:ext cx="102250" cy="102475"/>
            </a:xfrm>
            <a:custGeom>
              <a:avLst/>
              <a:gdLst/>
              <a:ahLst/>
              <a:cxnLst/>
              <a:rect l="l" t="t" r="r" b="b"/>
              <a:pathLst>
                <a:path w="4090" h="4099" extrusionOk="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599650" y="2853975"/>
              <a:ext cx="152575" cy="91150"/>
            </a:xfrm>
            <a:custGeom>
              <a:avLst/>
              <a:gdLst/>
              <a:ahLst/>
              <a:cxnLst/>
              <a:rect l="l" t="t" r="r" b="b"/>
              <a:pathLst>
                <a:path w="6103" h="3646" extrusionOk="0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897525" y="2773275"/>
              <a:ext cx="102275" cy="102475"/>
            </a:xfrm>
            <a:custGeom>
              <a:avLst/>
              <a:gdLst/>
              <a:ahLst/>
              <a:cxnLst/>
              <a:rect l="l" t="t" r="r" b="b"/>
              <a:pathLst>
                <a:path w="4091" h="4099" extrusionOk="0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877350" y="2853975"/>
              <a:ext cx="151225" cy="91150"/>
            </a:xfrm>
            <a:custGeom>
              <a:avLst/>
              <a:gdLst/>
              <a:ahLst/>
              <a:cxnLst/>
              <a:rect l="l" t="t" r="r" b="b"/>
              <a:pathLst>
                <a:path w="6049" h="3646" extrusionOk="0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7298484" y="2286237"/>
            <a:ext cx="720238" cy="660317"/>
            <a:chOff x="7334172" y="2286237"/>
            <a:chExt cx="720238" cy="660317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26" extrusionOk="0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79" extrusionOk="0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562" extrusionOk="0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62" extrusionOk="0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24" extrusionOk="0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4" extrusionOk="0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FA7B17"/>
          </p15:clr>
        </p15:guide>
        <p15:guide id="2" orient="horz" pos="382">
          <p15:clr>
            <a:srgbClr val="FA7B17"/>
          </p15:clr>
        </p15:guide>
        <p15:guide id="3" pos="179">
          <p15:clr>
            <a:srgbClr val="FA7B17"/>
          </p15:clr>
        </p15:guide>
        <p15:guide id="4" pos="5588">
          <p15:clr>
            <a:srgbClr val="FA7B17"/>
          </p15:clr>
        </p15:guide>
        <p15:guide id="5" orient="horz" pos="3061">
          <p15:clr>
            <a:srgbClr val="FA7B17"/>
          </p15:clr>
        </p15:guide>
        <p15:guide id="6" orient="horz" pos="1433">
          <p15:clr>
            <a:srgbClr val="FA7B17"/>
          </p15:clr>
        </p15:guide>
        <p15:guide id="7" orient="horz" pos="188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88" name="Google Shape;8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 txBox="1"/>
          <p:nvPr/>
        </p:nvSpPr>
        <p:spPr>
          <a:xfrm>
            <a:off x="5983375" y="3783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90" name="Google Shape;90;p4"/>
          <p:cNvGrpSpPr/>
          <p:nvPr/>
        </p:nvGrpSpPr>
        <p:grpSpPr>
          <a:xfrm>
            <a:off x="8482562" y="332181"/>
            <a:ext cx="427701" cy="461706"/>
            <a:chOff x="3398625" y="2806025"/>
            <a:chExt cx="521650" cy="563125"/>
          </a:xfrm>
        </p:grpSpPr>
        <p:sp>
          <p:nvSpPr>
            <p:cNvPr id="91" name="Google Shape;91;p4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 3">
  <p:cSld name="TITLE_1_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96" name="Google Shape;9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 txBox="1"/>
          <p:nvPr/>
        </p:nvSpPr>
        <p:spPr>
          <a:xfrm>
            <a:off x="5983375" y="3783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98" name="Google Shape;98;p5"/>
          <p:cNvGrpSpPr/>
          <p:nvPr/>
        </p:nvGrpSpPr>
        <p:grpSpPr>
          <a:xfrm>
            <a:off x="8482562" y="332181"/>
            <a:ext cx="427701" cy="461706"/>
            <a:chOff x="3398625" y="2806025"/>
            <a:chExt cx="521650" cy="563125"/>
          </a:xfrm>
        </p:grpSpPr>
        <p:sp>
          <p:nvSpPr>
            <p:cNvPr id="99" name="Google Shape;99;p5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>
            <a:off x="417448" y="471300"/>
            <a:ext cx="1382938" cy="344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Agenda</a:t>
            </a:r>
          </a:p>
        </p:txBody>
      </p:sp>
      <p:sp>
        <p:nvSpPr>
          <p:cNvPr id="103" name="Google Shape;103;p5"/>
          <p:cNvSpPr/>
          <p:nvPr/>
        </p:nvSpPr>
        <p:spPr>
          <a:xfrm>
            <a:off x="417450" y="887225"/>
            <a:ext cx="612537" cy="17357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4987"/>
                </a:solidFill>
                <a:latin typeface="Sora"/>
              </a:rPr>
              <a:t>del día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 2">
  <p:cSld name="TITLE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000"/>
              <a:buNone/>
              <a:defRPr sz="3000">
                <a:solidFill>
                  <a:srgbClr val="004987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pic>
        <p:nvPicPr>
          <p:cNvPr id="107" name="Google Shape;10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827020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12" name="Google Shape;112;p6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19" name="Google Shape;119;p6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6"/>
          <p:cNvGrpSpPr/>
          <p:nvPr/>
        </p:nvGrpSpPr>
        <p:grpSpPr>
          <a:xfrm>
            <a:off x="8365411" y="433251"/>
            <a:ext cx="409597" cy="333178"/>
            <a:chOff x="2470650" y="2582625"/>
            <a:chExt cx="700525" cy="569925"/>
          </a:xfrm>
        </p:grpSpPr>
        <p:sp>
          <p:nvSpPr>
            <p:cNvPr id="124" name="Google Shape;124;p6"/>
            <p:cNvSpPr/>
            <p:nvPr/>
          </p:nvSpPr>
          <p:spPr>
            <a:xfrm>
              <a:off x="3103375" y="27476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2470650" y="2582625"/>
              <a:ext cx="681700" cy="569925"/>
            </a:xfrm>
            <a:custGeom>
              <a:avLst/>
              <a:gdLst/>
              <a:ahLst/>
              <a:cxnLst/>
              <a:rect l="l" t="t" r="r" b="b"/>
              <a:pathLst>
                <a:path w="27268" h="22797" extrusionOk="0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732025" y="2734950"/>
              <a:ext cx="160750" cy="161000"/>
            </a:xfrm>
            <a:custGeom>
              <a:avLst/>
              <a:gdLst/>
              <a:ahLst/>
              <a:cxnLst/>
              <a:rect l="l" t="t" r="r" b="b"/>
              <a:pathLst>
                <a:path w="6430" h="6440" extrusionOk="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2687150" y="2870075"/>
              <a:ext cx="254150" cy="141925"/>
            </a:xfrm>
            <a:custGeom>
              <a:avLst/>
              <a:gdLst/>
              <a:ahLst/>
              <a:cxnLst/>
              <a:rect l="l" t="t" r="r" b="b"/>
              <a:pathLst>
                <a:path w="10166" h="5677" extrusionOk="0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2626400" y="2773275"/>
              <a:ext cx="102250" cy="102475"/>
            </a:xfrm>
            <a:custGeom>
              <a:avLst/>
              <a:gdLst/>
              <a:ahLst/>
              <a:cxnLst/>
              <a:rect l="l" t="t" r="r" b="b"/>
              <a:pathLst>
                <a:path w="4090" h="4099" extrusionOk="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599650" y="2853975"/>
              <a:ext cx="152575" cy="91150"/>
            </a:xfrm>
            <a:custGeom>
              <a:avLst/>
              <a:gdLst/>
              <a:ahLst/>
              <a:cxnLst/>
              <a:rect l="l" t="t" r="r" b="b"/>
              <a:pathLst>
                <a:path w="6103" h="3646" extrusionOk="0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897525" y="2773275"/>
              <a:ext cx="102275" cy="102475"/>
            </a:xfrm>
            <a:custGeom>
              <a:avLst/>
              <a:gdLst/>
              <a:ahLst/>
              <a:cxnLst/>
              <a:rect l="l" t="t" r="r" b="b"/>
              <a:pathLst>
                <a:path w="4091" h="4099" extrusionOk="0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877350" y="2853975"/>
              <a:ext cx="151225" cy="91150"/>
            </a:xfrm>
            <a:custGeom>
              <a:avLst/>
              <a:gdLst/>
              <a:ahLst/>
              <a:cxnLst/>
              <a:rect l="l" t="t" r="r" b="b"/>
              <a:pathLst>
                <a:path w="6049" h="3646" extrusionOk="0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 2 1">
  <p:cSld name="TITLE_1_2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 rot="5400000">
            <a:off x="827020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7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40" name="Google Shape;140;p7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47" name="Google Shape;147;p7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>
            <a:off x="626995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>
            <a:off x="6404741" y="385413"/>
            <a:ext cx="330420" cy="428859"/>
            <a:chOff x="2212100" y="4204750"/>
            <a:chExt cx="478800" cy="621625"/>
          </a:xfrm>
        </p:grpSpPr>
        <p:sp>
          <p:nvSpPr>
            <p:cNvPr id="153" name="Google Shape;153;p7"/>
            <p:cNvSpPr/>
            <p:nvPr/>
          </p:nvSpPr>
          <p:spPr>
            <a:xfrm>
              <a:off x="2212100" y="4347575"/>
              <a:ext cx="478800" cy="478800"/>
            </a:xfrm>
            <a:custGeom>
              <a:avLst/>
              <a:gdLst/>
              <a:ahLst/>
              <a:cxnLst/>
              <a:rect l="l" t="t" r="r" b="b"/>
              <a:pathLst>
                <a:path w="19152" h="19152" extrusionOk="0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265150" y="4400625"/>
              <a:ext cx="372700" cy="372725"/>
            </a:xfrm>
            <a:custGeom>
              <a:avLst/>
              <a:gdLst/>
              <a:ahLst/>
              <a:cxnLst/>
              <a:rect l="l" t="t" r="r" b="b"/>
              <a:pathLst>
                <a:path w="14908" h="14909" extrusionOk="0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2354450" y="4204750"/>
              <a:ext cx="181625" cy="119275"/>
            </a:xfrm>
            <a:custGeom>
              <a:avLst/>
              <a:gdLst/>
              <a:ahLst/>
              <a:cxnLst/>
              <a:rect l="l" t="t" r="r" b="b"/>
              <a:pathLst>
                <a:path w="7265" h="4771" extrusionOk="0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2436300" y="4500825"/>
              <a:ext cx="30400" cy="121750"/>
            </a:xfrm>
            <a:custGeom>
              <a:avLst/>
              <a:gdLst/>
              <a:ahLst/>
              <a:cxnLst/>
              <a:rect l="l" t="t" r="r" b="b"/>
              <a:pathLst>
                <a:path w="1216" h="4870" extrusionOk="0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2438100" y="4592400"/>
              <a:ext cx="89800" cy="30175"/>
            </a:xfrm>
            <a:custGeom>
              <a:avLst/>
              <a:gdLst/>
              <a:ahLst/>
              <a:cxnLst/>
              <a:rect l="l" t="t" r="r" b="b"/>
              <a:pathLst>
                <a:path w="3592" h="1207" extrusionOk="0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7"/>
          <p:cNvGrpSpPr/>
          <p:nvPr/>
        </p:nvGrpSpPr>
        <p:grpSpPr>
          <a:xfrm>
            <a:off x="8388513" y="463446"/>
            <a:ext cx="363360" cy="333196"/>
            <a:chOff x="7334172" y="2286237"/>
            <a:chExt cx="720238" cy="660317"/>
          </a:xfrm>
        </p:grpSpPr>
        <p:grpSp>
          <p:nvGrpSpPr>
            <p:cNvPr id="159" name="Google Shape;159;p7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160" name="Google Shape;160;p7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26" extrusionOk="0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79" extrusionOk="0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7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166" name="Google Shape;166;p7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562" extrusionOk="0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62" extrusionOk="0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24" extrusionOk="0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4" extrusionOk="0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2">
            <a:alphaModFix amt="81000"/>
          </a:blip>
          <a:srcRect t="11863"/>
          <a:stretch/>
        </p:blipFill>
        <p:spPr>
          <a:xfrm>
            <a:off x="0" y="0"/>
            <a:ext cx="9144001" cy="5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/>
          <p:nvPr/>
        </p:nvSpPr>
        <p:spPr>
          <a:xfrm>
            <a:off x="150" y="-50"/>
            <a:ext cx="9143700" cy="5151900"/>
          </a:xfrm>
          <a:prstGeom prst="rect">
            <a:avLst/>
          </a:prstGeom>
          <a:gradFill>
            <a:gsLst>
              <a:gs pos="0">
                <a:srgbClr val="CC00CC"/>
              </a:gs>
              <a:gs pos="41000">
                <a:srgbClr val="CC00CC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-5206175" y="-1664675"/>
            <a:ext cx="8984400" cy="898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4212996" y="2165125"/>
            <a:ext cx="416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" sz="5000" b="1" i="0" u="none" strike="noStrike" cap="non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Ponte </a:t>
            </a:r>
            <a:endParaRPr sz="5000" b="1" i="0" u="none" strike="noStrike" cap="none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" sz="5000" i="0" u="none" strike="noStrike" cap="non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 </a:t>
            </a:r>
            <a:r>
              <a:rPr lang="es" sz="5000" i="0" u="none" strike="noStrike" cap="none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prueba</a:t>
            </a:r>
            <a:endParaRPr sz="5000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8870200" y="-42375"/>
            <a:ext cx="284100" cy="59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178" name="Google Shape;178;p8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179" name="Google Shape;179;p8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">
  <p:cSld name="CUSTOM_2_1">
    <p:bg>
      <p:bgPr>
        <a:solidFill>
          <a:srgbClr val="ADCF07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/>
          <p:nvPr/>
        </p:nvSpPr>
        <p:spPr>
          <a:xfrm>
            <a:off x="-524025" y="1193098"/>
            <a:ext cx="10786200" cy="99702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>
            <a:off x="-6214200" y="-4674302"/>
            <a:ext cx="10786200" cy="99702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186" name="Google Shape;186;p9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187" name="Google Shape;187;p9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9"/>
          <p:cNvSpPr/>
          <p:nvPr/>
        </p:nvSpPr>
        <p:spPr>
          <a:xfrm>
            <a:off x="1698788" y="1365674"/>
            <a:ext cx="1942200" cy="3090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2">
            <a:alphaModFix/>
          </a:blip>
          <a:srcRect l="41911" t="30554" r="37183" b="7229"/>
          <a:stretch/>
        </p:blipFill>
        <p:spPr>
          <a:xfrm>
            <a:off x="1712372" y="1365428"/>
            <a:ext cx="1942200" cy="3090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192" name="Google Shape;192;p9"/>
          <p:cNvPicPr preferRelativeResize="0"/>
          <p:nvPr/>
        </p:nvPicPr>
        <p:blipFill rotWithShape="1">
          <a:blip r:embed="rId2">
            <a:alphaModFix/>
          </a:blip>
          <a:srcRect l="37810" t="12961" r="32151" b="15742"/>
          <a:stretch/>
        </p:blipFill>
        <p:spPr>
          <a:xfrm>
            <a:off x="1337400" y="475950"/>
            <a:ext cx="2790451" cy="35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4381500" y="26124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¿DUDAS?</a:t>
            </a:r>
            <a:endParaRPr sz="4000">
              <a:solidFill>
                <a:srgbClr val="FFFFFF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194" name="Google Shape;19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 1 1">
  <p:cSld name="CUSTOM_2_1_1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197" name="Google Shape;197;p10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198" name="Google Shape;198;p10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0"/>
          <p:cNvSpPr/>
          <p:nvPr/>
        </p:nvSpPr>
        <p:spPr>
          <a:xfrm>
            <a:off x="-2840427" y="-1134864"/>
            <a:ext cx="6671400" cy="6671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2">
            <a:alphaModFix/>
          </a:blip>
          <a:srcRect l="15682" t="14387" r="10793" b="13133"/>
          <a:stretch/>
        </p:blipFill>
        <p:spPr>
          <a:xfrm rot="-1182083">
            <a:off x="555865" y="561116"/>
            <a:ext cx="4016441" cy="395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/>
        </p:nvSpPr>
        <p:spPr>
          <a:xfrm>
            <a:off x="5015897" y="1948514"/>
            <a:ext cx="3633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7200" b="1" i="0" u="none" strike="noStrike" cap="none">
                <a:solidFill>
                  <a:srgbClr val="162031"/>
                </a:solidFill>
                <a:latin typeface="Sora"/>
                <a:ea typeface="Sora"/>
                <a:cs typeface="Sora"/>
                <a:sym typeface="Sora"/>
              </a:rPr>
              <a:t>Break</a:t>
            </a:r>
            <a:endParaRPr sz="7200" b="1" i="0" u="none" strike="noStrike" cap="none">
              <a:solidFill>
                <a:srgbClr val="16203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04" name="Google Shape;20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 txBox="1">
            <a:spLocks noGrp="1"/>
          </p:cNvSpPr>
          <p:nvPr>
            <p:ph type="title"/>
          </p:nvPr>
        </p:nvSpPr>
        <p:spPr>
          <a:xfrm>
            <a:off x="5093250" y="2926625"/>
            <a:ext cx="27552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 Medium"/>
              <a:buNone/>
              <a:defRPr sz="14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Char char="●"/>
              <a:defRPr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s/what-is/data-science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mx-es/topics/artificial-intelligence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s-us.noticias.yahoo.com/opini%C3%B3n-noam-chomsky-falsa-promesa-231032168.html?guce_referrer=aHR0cHM6Ly9jaGF0Z3B0LmNvbS8&amp;guce_referrer_sig=AQAAAE5-3Es0OOGBNQZzBy-G1yeXjmg9z8G3h2hCwdPq1ImMag17_e3wLacAyBep6Y5n73pWQDM8pgKhbKNyMl_-idtdKvLK0U4x8YDsCnzPCdUHzFqobGiory6WvJ2h0a3a6Ug0cJODaXH1yh85Njy9uCSEfIimXu75CrbFzhehZf7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lab.google/" TargetMode="External"/><Relationship Id="rId5" Type="http://schemas.openxmlformats.org/officeDocument/2006/relationships/hyperlink" Target="https://www.anaconda.com/products/navigator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ctrTitle" idx="3"/>
          </p:nvPr>
        </p:nvSpPr>
        <p:spPr>
          <a:xfrm>
            <a:off x="5169200" y="2229675"/>
            <a:ext cx="3360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en Python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ctrTitle"/>
          </p:nvPr>
        </p:nvSpPr>
        <p:spPr>
          <a:xfrm rot="-5400000">
            <a:off x="-237475" y="580425"/>
            <a:ext cx="1529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MÓDULO 1</a:t>
            </a:r>
            <a:endParaRPr/>
          </a:p>
        </p:txBody>
      </p:sp>
      <p:sp>
        <p:nvSpPr>
          <p:cNvPr id="316" name="Google Shape;316;p21"/>
          <p:cNvSpPr txBox="1">
            <a:spLocks noGrp="1"/>
          </p:cNvSpPr>
          <p:nvPr>
            <p:ph type="ctrTitle" idx="2"/>
          </p:nvPr>
        </p:nvSpPr>
        <p:spPr>
          <a:xfrm>
            <a:off x="5169200" y="2021775"/>
            <a:ext cx="20412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SESIÓN 1</a:t>
            </a:r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ctrTitle" idx="4"/>
          </p:nvPr>
        </p:nvSpPr>
        <p:spPr>
          <a:xfrm>
            <a:off x="5169200" y="3256950"/>
            <a:ext cx="3257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040"/>
              <a:t>Ciencia de Datos e Inteligencia Artificial</a:t>
            </a:r>
            <a:endParaRPr sz="10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BE82A-E791-4FD5-897E-9F431885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Scripts…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C1C391-9A57-446E-8564-A22269B12BD5}"/>
              </a:ext>
            </a:extLst>
          </p:cNvPr>
          <p:cNvSpPr txBox="1"/>
          <p:nvPr/>
        </p:nvSpPr>
        <p:spPr>
          <a:xfrm>
            <a:off x="390378" y="1153458"/>
            <a:ext cx="8363244" cy="1488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algn="just">
              <a:lnSpc>
                <a:spcPct val="115000"/>
              </a:lnSpc>
              <a:buClr>
                <a:srgbClr val="CC00CC"/>
              </a:buClr>
              <a:buSzPts val="1300"/>
            </a:pPr>
            <a:r>
              <a:rPr lang="es-MX" sz="1600" dirty="0">
                <a:solidFill>
                  <a:srgbClr val="2E333A"/>
                </a:solidFill>
                <a:latin typeface="Work Sans Medium"/>
              </a:rPr>
              <a:t>Visual Studio </a:t>
            </a:r>
            <a:r>
              <a:rPr lang="es-MX" sz="1600" dirty="0" err="1">
                <a:solidFill>
                  <a:srgbClr val="2E333A"/>
                </a:solidFill>
                <a:latin typeface="Work Sans Medium"/>
              </a:rPr>
              <a:t>Code</a:t>
            </a:r>
            <a:r>
              <a:rPr lang="es-MX" sz="1600" dirty="0">
                <a:solidFill>
                  <a:srgbClr val="2E333A"/>
                </a:solidFill>
                <a:latin typeface="Work Sans Medium"/>
              </a:rPr>
              <a:t> (VS </a:t>
            </a:r>
            <a:r>
              <a:rPr lang="es-MX" sz="1600" dirty="0" err="1">
                <a:solidFill>
                  <a:srgbClr val="2E333A"/>
                </a:solidFill>
                <a:latin typeface="Work Sans Medium"/>
              </a:rPr>
              <a:t>Code</a:t>
            </a:r>
            <a:r>
              <a:rPr lang="es-MX" sz="1600" dirty="0">
                <a:solidFill>
                  <a:srgbClr val="2E333A"/>
                </a:solidFill>
                <a:latin typeface="Work Sans Medium"/>
              </a:rPr>
              <a:t>) es un editor de código fuente desarrollado por Microsoft, diseñado para ser ligero, rápido y altamente personalizable. A diferencia de otros editores de código, como los IDE completos (Entornos de Desarrollo Integrados), VS </a:t>
            </a:r>
            <a:r>
              <a:rPr lang="es-MX" sz="1600" dirty="0" err="1">
                <a:solidFill>
                  <a:srgbClr val="2E333A"/>
                </a:solidFill>
                <a:latin typeface="Work Sans Medium"/>
              </a:rPr>
              <a:t>Code</a:t>
            </a:r>
            <a:r>
              <a:rPr lang="es-MX" sz="1600" dirty="0">
                <a:solidFill>
                  <a:srgbClr val="2E333A"/>
                </a:solidFill>
                <a:latin typeface="Work Sans Medium"/>
              </a:rPr>
              <a:t> se enfoca en ofrecer una experiencia ágil para la escritura y edición de código, sin sacrificar características avanzadas.</a:t>
            </a:r>
            <a:endParaRPr lang="es-CL" sz="1600" dirty="0">
              <a:solidFill>
                <a:srgbClr val="2E333A"/>
              </a:solidFill>
              <a:latin typeface="Work Sans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3423B2-4AA0-4A56-8E14-9644BC37F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449" y="3102019"/>
            <a:ext cx="1856935" cy="88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32DC45-B50A-4C73-8E6C-A4114D62C9AD}"/>
              </a:ext>
            </a:extLst>
          </p:cNvPr>
          <p:cNvSpPr txBox="1"/>
          <p:nvPr/>
        </p:nvSpPr>
        <p:spPr>
          <a:xfrm>
            <a:off x="3519125" y="4296358"/>
            <a:ext cx="240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Visual Studio Code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5321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5C445-E7C2-4AB4-AAA4-AB0B69C8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721" y="2184019"/>
            <a:ext cx="5613000" cy="5727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programar</a:t>
            </a:r>
            <a:r>
              <a:rPr lang="en-US" dirty="0"/>
              <a:t>!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9331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/>
          <p:nvPr/>
        </p:nvSpPr>
        <p:spPr>
          <a:xfrm>
            <a:off x="-3735482" y="-697951"/>
            <a:ext cx="6539400" cy="6539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106" y="1639088"/>
            <a:ext cx="3090451" cy="28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 rotWithShape="1">
          <a:blip r:embed="rId4">
            <a:alphaModFix/>
          </a:blip>
          <a:srcRect l="11600" t="26656" r="12773" b="27994"/>
          <a:stretch/>
        </p:blipFill>
        <p:spPr>
          <a:xfrm>
            <a:off x="751550" y="1823775"/>
            <a:ext cx="2658499" cy="16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6"/>
          <p:cNvSpPr txBox="1"/>
          <p:nvPr/>
        </p:nvSpPr>
        <p:spPr>
          <a:xfrm>
            <a:off x="4202650" y="2038009"/>
            <a:ext cx="4299600" cy="1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3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características hacen de Python un lenguaje de programación popular?</a:t>
            </a:r>
            <a:endParaRPr sz="13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3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son las declaraciones en Python y por qué son importantes?</a:t>
            </a:r>
            <a:endParaRPr sz="13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50"/>
              <a:buFont typeface="Work Sans"/>
              <a:buAutoNum type="arabicPeriod"/>
            </a:pPr>
            <a:r>
              <a:rPr lang="es" sz="13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¿Cuáles son los elementos básicos que deben estar presentes en cada declaración de Python?</a:t>
            </a:r>
            <a:endParaRPr sz="13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0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4206055" y="805181"/>
            <a:ext cx="191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Python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06" name="Google Shape;40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8730" y="1921669"/>
            <a:ext cx="1405185" cy="140517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6"/>
          <p:cNvSpPr/>
          <p:nvPr/>
        </p:nvSpPr>
        <p:spPr>
          <a:xfrm rot="-5400000">
            <a:off x="3872138" y="-5243400"/>
            <a:ext cx="857100" cy="9629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6"/>
          <p:cNvSpPr/>
          <p:nvPr/>
        </p:nvSpPr>
        <p:spPr>
          <a:xfrm rot="-5400000">
            <a:off x="-5922150" y="392925"/>
            <a:ext cx="7043700" cy="48006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6"/>
          <p:cNvSpPr/>
          <p:nvPr/>
        </p:nvSpPr>
        <p:spPr>
          <a:xfrm rot="-5400000">
            <a:off x="3872138" y="757350"/>
            <a:ext cx="857100" cy="9629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6"/>
          <p:cNvSpPr txBox="1"/>
          <p:nvPr/>
        </p:nvSpPr>
        <p:spPr>
          <a:xfrm>
            <a:off x="4202650" y="1544738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Work Sans Medium"/>
                <a:ea typeface="Work Sans Medium"/>
                <a:cs typeface="Work Sans Medium"/>
                <a:sym typeface="Work Sans Medium"/>
              </a:rPr>
              <a:t>Repasemos lo que aprendimos: 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 txBox="1"/>
          <p:nvPr/>
        </p:nvSpPr>
        <p:spPr>
          <a:xfrm>
            <a:off x="853690" y="527756"/>
            <a:ext cx="459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Lenguaje Python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6" name="Google Shape;416;p27"/>
          <p:cNvSpPr txBox="1"/>
          <p:nvPr/>
        </p:nvSpPr>
        <p:spPr>
          <a:xfrm>
            <a:off x="907741" y="1000945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Números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907744" y="2189975"/>
            <a:ext cx="35643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300" dirty="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tipo de operaciones matemáticas se pueden realizar en Python?</a:t>
            </a:r>
            <a:endParaRPr sz="1300" dirty="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300" dirty="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es un número flotante?</a:t>
            </a:r>
            <a:endParaRPr sz="1300" dirty="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18" name="Google Shape;418;p27"/>
          <p:cNvPicPr preferRelativeResize="0"/>
          <p:nvPr/>
        </p:nvPicPr>
        <p:blipFill rotWithShape="1">
          <a:blip r:embed="rId3">
            <a:alphaModFix/>
          </a:blip>
          <a:srcRect l="11661" t="16865" r="31783" b="13844"/>
          <a:stretch/>
        </p:blipFill>
        <p:spPr>
          <a:xfrm>
            <a:off x="4888856" y="1614431"/>
            <a:ext cx="3704213" cy="255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/>
          <p:nvPr/>
        </p:nvSpPr>
        <p:spPr>
          <a:xfrm>
            <a:off x="853687" y="556331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Lenguaje Python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24" name="Google Shape;424;p28"/>
          <p:cNvSpPr txBox="1"/>
          <p:nvPr/>
        </p:nvSpPr>
        <p:spPr>
          <a:xfrm>
            <a:off x="907741" y="1029520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Cadenas de texto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25" name="Google Shape;425;p28"/>
          <p:cNvSpPr txBox="1"/>
          <p:nvPr/>
        </p:nvSpPr>
        <p:spPr>
          <a:xfrm>
            <a:off x="742300" y="3360950"/>
            <a:ext cx="36843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1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¿Para qué sirve la declaración print?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1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¿Por qué es importante utilizar comillas al escribir un texto en la declaración "print"?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1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¿Existe una diferencia entre comillas simples y dobles en Python? ¿cuáles son?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26" name="Google Shape;426;p28"/>
          <p:cNvSpPr txBox="1"/>
          <p:nvPr/>
        </p:nvSpPr>
        <p:spPr>
          <a:xfrm>
            <a:off x="4787575" y="3389700"/>
            <a:ext cx="35142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CC00CC"/>
                </a:solidFill>
                <a:latin typeface="Work Sans"/>
                <a:ea typeface="Work Sans"/>
                <a:cs typeface="Work Sans"/>
                <a:sym typeface="Work Sans"/>
              </a:rPr>
              <a:t>4</a:t>
            </a:r>
            <a:r>
              <a:rPr lang="es" sz="1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. Menciona ejemplos de caracteres especiales. </a:t>
            </a:r>
            <a:endParaRPr sz="11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CC00CC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r>
              <a:rPr lang="es" sz="11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. ¿Qué símbolo se necesita para incluir estos caracteres en un texto?</a:t>
            </a:r>
            <a:endParaRPr sz="11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27" name="Google Shape;427;p28"/>
          <p:cNvPicPr preferRelativeResize="0"/>
          <p:nvPr/>
        </p:nvPicPr>
        <p:blipFill rotWithShape="1">
          <a:blip r:embed="rId3">
            <a:alphaModFix/>
          </a:blip>
          <a:srcRect l="3759" t="53561" r="62488" b="30384"/>
          <a:stretch/>
        </p:blipFill>
        <p:spPr>
          <a:xfrm>
            <a:off x="4897969" y="2028188"/>
            <a:ext cx="3293438" cy="88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/>
          <p:cNvPicPr preferRelativeResize="0"/>
          <p:nvPr/>
        </p:nvPicPr>
        <p:blipFill rotWithShape="1">
          <a:blip r:embed="rId4">
            <a:alphaModFix/>
          </a:blip>
          <a:srcRect l="2921" t="38844" r="69898" b="35845"/>
          <a:stretch/>
        </p:blipFill>
        <p:spPr>
          <a:xfrm>
            <a:off x="1139342" y="1951974"/>
            <a:ext cx="2890210" cy="15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8"/>
          <p:cNvSpPr txBox="1"/>
          <p:nvPr/>
        </p:nvSpPr>
        <p:spPr>
          <a:xfrm>
            <a:off x="907750" y="1467650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Work Sans Medium"/>
                <a:ea typeface="Work Sans Medium"/>
                <a:cs typeface="Work Sans Medium"/>
                <a:sym typeface="Work Sans Medium"/>
              </a:rPr>
              <a:t>A partir de los ejemplos contestemos: 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/>
        </p:nvSpPr>
        <p:spPr>
          <a:xfrm>
            <a:off x="853687" y="449044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 dirty="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Lenguaje Python</a:t>
            </a:r>
            <a:endParaRPr sz="3300" b="1" i="0" u="none" strike="noStrike" cap="none" dirty="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907741" y="1036532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Cadenas de texto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36" name="Google Shape;436;p29"/>
          <p:cNvSpPr txBox="1"/>
          <p:nvPr/>
        </p:nvSpPr>
        <p:spPr>
          <a:xfrm>
            <a:off x="907753" y="1550325"/>
            <a:ext cx="72357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Hay dos formas para crear más de una línea de texto. Comenta la diferencia y ¿por qué usarías una más que otra?</a:t>
            </a:r>
            <a:endParaRPr sz="900" b="0" i="0" u="none" strike="noStrike" cap="none" dirty="0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37" name="Google Shape;437;p29"/>
          <p:cNvPicPr preferRelativeResize="0"/>
          <p:nvPr/>
        </p:nvPicPr>
        <p:blipFill rotWithShape="1">
          <a:blip r:embed="rId3">
            <a:alphaModFix/>
          </a:blip>
          <a:srcRect l="3255" t="27183" r="34625" b="52287"/>
          <a:stretch/>
        </p:blipFill>
        <p:spPr>
          <a:xfrm>
            <a:off x="684100" y="2839150"/>
            <a:ext cx="4382448" cy="906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/>
          <p:nvPr/>
        </p:nvSpPr>
        <p:spPr>
          <a:xfrm>
            <a:off x="2697991" y="2181883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9"/>
          <p:cNvSpPr txBox="1"/>
          <p:nvPr/>
        </p:nvSpPr>
        <p:spPr>
          <a:xfrm>
            <a:off x="2588387" y="2236525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6527800" y="2192411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9"/>
          <p:cNvSpPr txBox="1"/>
          <p:nvPr/>
        </p:nvSpPr>
        <p:spPr>
          <a:xfrm>
            <a:off x="6418195" y="2247053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42" name="Google Shape;442;p29"/>
          <p:cNvPicPr preferRelativeResize="0"/>
          <p:nvPr/>
        </p:nvPicPr>
        <p:blipFill rotWithShape="1">
          <a:blip r:embed="rId4">
            <a:alphaModFix/>
          </a:blip>
          <a:srcRect l="3187" t="48495" r="72813" b="8519"/>
          <a:stretch/>
        </p:blipFill>
        <p:spPr>
          <a:xfrm>
            <a:off x="5302575" y="2809799"/>
            <a:ext cx="1740624" cy="17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9"/>
          <p:cNvPicPr preferRelativeResize="0"/>
          <p:nvPr/>
        </p:nvPicPr>
        <p:blipFill rotWithShape="1">
          <a:blip r:embed="rId5">
            <a:alphaModFix/>
          </a:blip>
          <a:srcRect l="5277" t="35663" r="75234" b="26987"/>
          <a:stretch/>
        </p:blipFill>
        <p:spPr>
          <a:xfrm>
            <a:off x="6955075" y="2743825"/>
            <a:ext cx="1545226" cy="1665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"/>
          <p:cNvSpPr txBox="1"/>
          <p:nvPr/>
        </p:nvSpPr>
        <p:spPr>
          <a:xfrm>
            <a:off x="853687" y="389681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Lenguaje Python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9" name="Google Shape;449;p30"/>
          <p:cNvSpPr txBox="1"/>
          <p:nvPr/>
        </p:nvSpPr>
        <p:spPr>
          <a:xfrm>
            <a:off x="907741" y="977170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Cadenas de texto / Concatenar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0" name="Google Shape;450;p30"/>
          <p:cNvSpPr txBox="1"/>
          <p:nvPr/>
        </p:nvSpPr>
        <p:spPr>
          <a:xfrm>
            <a:off x="1007500" y="3447150"/>
            <a:ext cx="64125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es la concatenación en Python?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operador se utiliza para concatenar dos cadenas de texto en Python?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ocurre si intentamos concatenar una cadena de texto con un entero o un flotante en Python?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51" name="Google Shape;451;p30"/>
          <p:cNvPicPr preferRelativeResize="0"/>
          <p:nvPr/>
        </p:nvPicPr>
        <p:blipFill rotWithShape="1">
          <a:blip r:embed="rId3">
            <a:alphaModFix/>
          </a:blip>
          <a:srcRect l="6732" t="36820" r="48386" b="44963"/>
          <a:stretch/>
        </p:blipFill>
        <p:spPr>
          <a:xfrm>
            <a:off x="853675" y="2401963"/>
            <a:ext cx="3664248" cy="8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0"/>
          <p:cNvPicPr preferRelativeResize="0"/>
          <p:nvPr/>
        </p:nvPicPr>
        <p:blipFill rotWithShape="1">
          <a:blip r:embed="rId4">
            <a:alphaModFix/>
          </a:blip>
          <a:srcRect l="30212" t="45119" r="30943" b="38803"/>
          <a:stretch/>
        </p:blipFill>
        <p:spPr>
          <a:xfrm>
            <a:off x="4712316" y="2427831"/>
            <a:ext cx="3557122" cy="82809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0"/>
          <p:cNvSpPr txBox="1"/>
          <p:nvPr/>
        </p:nvSpPr>
        <p:spPr>
          <a:xfrm>
            <a:off x="907750" y="1467650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Work Sans Medium"/>
                <a:ea typeface="Work Sans Medium"/>
                <a:cs typeface="Work Sans Medium"/>
                <a:sym typeface="Work Sans Medium"/>
              </a:rPr>
              <a:t>A partir de los ejemplos contestemos: 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54" name="Google Shape;454;p30"/>
          <p:cNvSpPr/>
          <p:nvPr/>
        </p:nvSpPr>
        <p:spPr>
          <a:xfrm>
            <a:off x="2683691" y="1867858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0"/>
          <p:cNvSpPr txBox="1"/>
          <p:nvPr/>
        </p:nvSpPr>
        <p:spPr>
          <a:xfrm>
            <a:off x="2574087" y="1922500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6" name="Google Shape;456;p30"/>
          <p:cNvSpPr/>
          <p:nvPr/>
        </p:nvSpPr>
        <p:spPr>
          <a:xfrm>
            <a:off x="6513500" y="1878386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0"/>
          <p:cNvSpPr txBox="1"/>
          <p:nvPr/>
        </p:nvSpPr>
        <p:spPr>
          <a:xfrm>
            <a:off x="6403895" y="1933028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"/>
          <p:cNvSpPr txBox="1"/>
          <p:nvPr/>
        </p:nvSpPr>
        <p:spPr>
          <a:xfrm>
            <a:off x="853687" y="554550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Ejercicio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67" name="Google Shape;467;p32"/>
          <p:cNvSpPr txBox="1"/>
          <p:nvPr/>
        </p:nvSpPr>
        <p:spPr>
          <a:xfrm>
            <a:off x="907741" y="1142039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Cadenas de texto / Multiplicar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68" name="Google Shape;468;p32"/>
          <p:cNvPicPr preferRelativeResize="0"/>
          <p:nvPr/>
        </p:nvPicPr>
        <p:blipFill rotWithShape="1">
          <a:blip r:embed="rId3">
            <a:alphaModFix/>
          </a:blip>
          <a:srcRect l="7699" t="45836" r="54962" b="34560"/>
          <a:stretch/>
        </p:blipFill>
        <p:spPr>
          <a:xfrm>
            <a:off x="12612000" y="4251713"/>
            <a:ext cx="3019838" cy="89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2"/>
          <p:cNvPicPr preferRelativeResize="0"/>
          <p:nvPr/>
        </p:nvPicPr>
        <p:blipFill rotWithShape="1">
          <a:blip r:embed="rId4">
            <a:alphaModFix/>
          </a:blip>
          <a:srcRect l="7848" t="59586" r="63190" b="23651"/>
          <a:stretch/>
        </p:blipFill>
        <p:spPr>
          <a:xfrm>
            <a:off x="9966275" y="4121162"/>
            <a:ext cx="2739365" cy="89178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2"/>
          <p:cNvSpPr txBox="1"/>
          <p:nvPr/>
        </p:nvSpPr>
        <p:spPr>
          <a:xfrm>
            <a:off x="2070225" y="1860750"/>
            <a:ext cx="5702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Dada una cadena de texto “hola”  y un número entero “7”, escribe un programa que multiplique la cadena por el número y muestre el resultado.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1" name="Google Shape;471;p32"/>
          <p:cNvSpPr/>
          <p:nvPr/>
        </p:nvSpPr>
        <p:spPr>
          <a:xfrm>
            <a:off x="1355491" y="1988558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1245887" y="2043200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3" name="Google Shape;473;p32"/>
          <p:cNvSpPr/>
          <p:nvPr/>
        </p:nvSpPr>
        <p:spPr>
          <a:xfrm>
            <a:off x="1355600" y="3316461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2"/>
          <p:cNvSpPr txBox="1"/>
          <p:nvPr/>
        </p:nvSpPr>
        <p:spPr>
          <a:xfrm>
            <a:off x="1245995" y="3371103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5" name="Google Shape;475;p32"/>
          <p:cNvSpPr txBox="1"/>
          <p:nvPr/>
        </p:nvSpPr>
        <p:spPr>
          <a:xfrm>
            <a:off x="2070225" y="3217000"/>
            <a:ext cx="5530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¿Qué ocurre si se intenta multiplicar un número sin convertirlo en cadena de texto primero en Python?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6" name="Google Shape;476;p32"/>
          <p:cNvSpPr/>
          <p:nvPr/>
        </p:nvSpPr>
        <p:spPr>
          <a:xfrm>
            <a:off x="3016900" y="4364150"/>
            <a:ext cx="2673300" cy="3693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32"/>
          <p:cNvGrpSpPr/>
          <p:nvPr/>
        </p:nvGrpSpPr>
        <p:grpSpPr>
          <a:xfrm>
            <a:off x="3127514" y="4421946"/>
            <a:ext cx="253970" cy="253709"/>
            <a:chOff x="1190625" y="236975"/>
            <a:chExt cx="5225725" cy="5220350"/>
          </a:xfrm>
        </p:grpSpPr>
        <p:sp>
          <p:nvSpPr>
            <p:cNvPr id="478" name="Google Shape;478;p32"/>
            <p:cNvSpPr/>
            <p:nvPr/>
          </p:nvSpPr>
          <p:spPr>
            <a:xfrm>
              <a:off x="1190625" y="5022625"/>
              <a:ext cx="2174950" cy="434700"/>
            </a:xfrm>
            <a:custGeom>
              <a:avLst/>
              <a:gdLst/>
              <a:ahLst/>
              <a:cxnLst/>
              <a:rect l="l" t="t" r="r" b="b"/>
              <a:pathLst>
                <a:path w="86998" h="17388" extrusionOk="0">
                  <a:moveTo>
                    <a:pt x="8710" y="1"/>
                  </a:moveTo>
                  <a:cubicBezTo>
                    <a:pt x="3882" y="1"/>
                    <a:pt x="0" y="3883"/>
                    <a:pt x="0" y="8678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78288" y="17387"/>
                  </a:lnTo>
                  <a:cubicBezTo>
                    <a:pt x="83083" y="17387"/>
                    <a:pt x="86997" y="13505"/>
                    <a:pt x="86997" y="8678"/>
                  </a:cubicBezTo>
                  <a:cubicBezTo>
                    <a:pt x="86997" y="3883"/>
                    <a:pt x="83083" y="1"/>
                    <a:pt x="78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190625" y="4152500"/>
              <a:ext cx="1739475" cy="434675"/>
            </a:xfrm>
            <a:custGeom>
              <a:avLst/>
              <a:gdLst/>
              <a:ahLst/>
              <a:cxnLst/>
              <a:rect l="l" t="t" r="r" b="b"/>
              <a:pathLst>
                <a:path w="69579" h="17387" extrusionOk="0">
                  <a:moveTo>
                    <a:pt x="8710" y="0"/>
                  </a:moveTo>
                  <a:cubicBezTo>
                    <a:pt x="3882" y="0"/>
                    <a:pt x="0" y="3882"/>
                    <a:pt x="0" y="8710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60901" y="17387"/>
                  </a:lnTo>
                  <a:cubicBezTo>
                    <a:pt x="65696" y="17387"/>
                    <a:pt x="69578" y="13505"/>
                    <a:pt x="69578" y="8710"/>
                  </a:cubicBezTo>
                  <a:cubicBezTo>
                    <a:pt x="69578" y="3882"/>
                    <a:pt x="65696" y="0"/>
                    <a:pt x="60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1190625" y="3282350"/>
              <a:ext cx="1304800" cy="435500"/>
            </a:xfrm>
            <a:custGeom>
              <a:avLst/>
              <a:gdLst/>
              <a:ahLst/>
              <a:cxnLst/>
              <a:rect l="l" t="t" r="r" b="b"/>
              <a:pathLst>
                <a:path w="52192" h="17420" extrusionOk="0">
                  <a:moveTo>
                    <a:pt x="8710" y="1"/>
                  </a:moveTo>
                  <a:cubicBezTo>
                    <a:pt x="3882" y="1"/>
                    <a:pt x="0" y="3915"/>
                    <a:pt x="0" y="8710"/>
                  </a:cubicBezTo>
                  <a:cubicBezTo>
                    <a:pt x="0" y="13506"/>
                    <a:pt x="3882" y="17420"/>
                    <a:pt x="8710" y="17420"/>
                  </a:cubicBezTo>
                  <a:lnTo>
                    <a:pt x="43482" y="17420"/>
                  </a:lnTo>
                  <a:cubicBezTo>
                    <a:pt x="48310" y="17420"/>
                    <a:pt x="52192" y="13506"/>
                    <a:pt x="52192" y="8710"/>
                  </a:cubicBezTo>
                  <a:cubicBezTo>
                    <a:pt x="52192" y="3915"/>
                    <a:pt x="48310" y="1"/>
                    <a:pt x="43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1190625" y="236975"/>
              <a:ext cx="5225725" cy="5210800"/>
            </a:xfrm>
            <a:custGeom>
              <a:avLst/>
              <a:gdLst/>
              <a:ahLst/>
              <a:cxnLst/>
              <a:rect l="l" t="t" r="r" b="b"/>
              <a:pathLst>
                <a:path w="209029" h="208432" extrusionOk="0">
                  <a:moveTo>
                    <a:pt x="104286" y="1"/>
                  </a:moveTo>
                  <a:cubicBezTo>
                    <a:pt x="50626" y="1"/>
                    <a:pt x="5334" y="40964"/>
                    <a:pt x="424" y="94937"/>
                  </a:cubicBezTo>
                  <a:cubicBezTo>
                    <a:pt x="0" y="99732"/>
                    <a:pt x="3523" y="103973"/>
                    <a:pt x="8318" y="104397"/>
                  </a:cubicBezTo>
                  <a:cubicBezTo>
                    <a:pt x="8579" y="104420"/>
                    <a:pt x="8838" y="104432"/>
                    <a:pt x="9095" y="104432"/>
                  </a:cubicBezTo>
                  <a:cubicBezTo>
                    <a:pt x="13533" y="104432"/>
                    <a:pt x="17344" y="101036"/>
                    <a:pt x="17745" y="96503"/>
                  </a:cubicBezTo>
                  <a:cubicBezTo>
                    <a:pt x="20811" y="62904"/>
                    <a:pt x="43026" y="34101"/>
                    <a:pt x="74765" y="22619"/>
                  </a:cubicBezTo>
                  <a:cubicBezTo>
                    <a:pt x="84429" y="19123"/>
                    <a:pt x="94441" y="17423"/>
                    <a:pt x="104367" y="17423"/>
                  </a:cubicBezTo>
                  <a:cubicBezTo>
                    <a:pt x="127040" y="17423"/>
                    <a:pt x="149265" y="26291"/>
                    <a:pt x="165872" y="42876"/>
                  </a:cubicBezTo>
                  <a:cubicBezTo>
                    <a:pt x="189750" y="66721"/>
                    <a:pt x="197644" y="102244"/>
                    <a:pt x="186194" y="133983"/>
                  </a:cubicBezTo>
                  <a:cubicBezTo>
                    <a:pt x="174712" y="165722"/>
                    <a:pt x="145909" y="187936"/>
                    <a:pt x="112310" y="191035"/>
                  </a:cubicBezTo>
                  <a:cubicBezTo>
                    <a:pt x="107515" y="191231"/>
                    <a:pt x="103796" y="195309"/>
                    <a:pt x="103992" y="200104"/>
                  </a:cubicBezTo>
                  <a:cubicBezTo>
                    <a:pt x="104214" y="204760"/>
                    <a:pt x="108034" y="208432"/>
                    <a:pt x="112675" y="208432"/>
                  </a:cubicBezTo>
                  <a:cubicBezTo>
                    <a:pt x="112814" y="208432"/>
                    <a:pt x="112953" y="208428"/>
                    <a:pt x="113093" y="208422"/>
                  </a:cubicBezTo>
                  <a:cubicBezTo>
                    <a:pt x="113321" y="208422"/>
                    <a:pt x="113615" y="208422"/>
                    <a:pt x="113876" y="208389"/>
                  </a:cubicBezTo>
                  <a:cubicBezTo>
                    <a:pt x="167764" y="203757"/>
                    <a:pt x="209028" y="158513"/>
                    <a:pt x="208767" y="104430"/>
                  </a:cubicBezTo>
                  <a:cubicBezTo>
                    <a:pt x="208800" y="48617"/>
                    <a:pt x="164893" y="2623"/>
                    <a:pt x="109113" y="111"/>
                  </a:cubicBezTo>
                  <a:cubicBezTo>
                    <a:pt x="107498" y="37"/>
                    <a:pt x="105888" y="1"/>
                    <a:pt x="104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3582475" y="1542900"/>
              <a:ext cx="1106650" cy="2172125"/>
            </a:xfrm>
            <a:custGeom>
              <a:avLst/>
              <a:gdLst/>
              <a:ahLst/>
              <a:cxnLst/>
              <a:rect l="l" t="t" r="r" b="b"/>
              <a:pathLst>
                <a:path w="44266" h="86885" extrusionOk="0">
                  <a:moveTo>
                    <a:pt x="8710" y="1"/>
                  </a:moveTo>
                  <a:cubicBezTo>
                    <a:pt x="3914" y="1"/>
                    <a:pt x="0" y="3883"/>
                    <a:pt x="0" y="8710"/>
                  </a:cubicBezTo>
                  <a:lnTo>
                    <a:pt x="0" y="52193"/>
                  </a:lnTo>
                  <a:cubicBezTo>
                    <a:pt x="0" y="54509"/>
                    <a:pt x="913" y="56727"/>
                    <a:pt x="2544" y="58358"/>
                  </a:cubicBezTo>
                  <a:lnTo>
                    <a:pt x="28640" y="84454"/>
                  </a:lnTo>
                  <a:cubicBezTo>
                    <a:pt x="30328" y="86077"/>
                    <a:pt x="32498" y="86884"/>
                    <a:pt x="34668" y="86884"/>
                  </a:cubicBezTo>
                  <a:cubicBezTo>
                    <a:pt x="36902" y="86884"/>
                    <a:pt x="39136" y="86028"/>
                    <a:pt x="40840" y="84323"/>
                  </a:cubicBezTo>
                  <a:cubicBezTo>
                    <a:pt x="44200" y="80963"/>
                    <a:pt x="44265" y="75548"/>
                    <a:pt x="40971" y="72123"/>
                  </a:cubicBezTo>
                  <a:lnTo>
                    <a:pt x="17419" y="48604"/>
                  </a:lnTo>
                  <a:lnTo>
                    <a:pt x="17419" y="8710"/>
                  </a:lnTo>
                  <a:cubicBezTo>
                    <a:pt x="17419" y="3883"/>
                    <a:pt x="13505" y="1"/>
                    <a:pt x="8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2"/>
          <p:cNvSpPr txBox="1"/>
          <p:nvPr/>
        </p:nvSpPr>
        <p:spPr>
          <a:xfrm>
            <a:off x="3381475" y="4364150"/>
            <a:ext cx="23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Tiempo aproximado: 10 min</a:t>
            </a:r>
            <a:endParaRPr sz="12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 txBox="1"/>
          <p:nvPr/>
        </p:nvSpPr>
        <p:spPr>
          <a:xfrm>
            <a:off x="853687" y="570619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Lenguaje Python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9" name="Google Shape;489;p33"/>
          <p:cNvSpPr txBox="1"/>
          <p:nvPr/>
        </p:nvSpPr>
        <p:spPr>
          <a:xfrm>
            <a:off x="907750" y="1217050"/>
            <a:ext cx="455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Cadenas de texto / Operadores booleanos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0" name="Google Shape;490;p33"/>
          <p:cNvSpPr txBox="1"/>
          <p:nvPr/>
        </p:nvSpPr>
        <p:spPr>
          <a:xfrm>
            <a:off x="1237013" y="2212669"/>
            <a:ext cx="3693000" cy="15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41EB8"/>
              </a:buClr>
              <a:buSzPts val="1300"/>
              <a:buFont typeface="Work Sans"/>
              <a:buAutoNum type="arabicPeriod"/>
            </a:pPr>
            <a:r>
              <a:rPr lang="es" sz="13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¿Para qué sirven los operadores booleanos?</a:t>
            </a:r>
            <a:endParaRPr sz="13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41EB8"/>
              </a:buClr>
              <a:buSzPts val="1300"/>
              <a:buFont typeface="Work Sans Medium"/>
              <a:buAutoNum type="arabicPeriod"/>
            </a:pPr>
            <a:r>
              <a:rPr lang="es" sz="13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Menciona ejemplos en los que puedas utilizar este tipo de operadores. </a:t>
            </a:r>
            <a:endParaRPr sz="13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400"/>
              </a:spcAft>
              <a:buNone/>
            </a:pP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91" name="Google Shape;491;p33"/>
          <p:cNvPicPr preferRelativeResize="0"/>
          <p:nvPr/>
        </p:nvPicPr>
        <p:blipFill rotWithShape="1">
          <a:blip r:embed="rId3">
            <a:alphaModFix/>
          </a:blip>
          <a:srcRect l="6604" t="12092" r="65036" b="52610"/>
          <a:stretch/>
        </p:blipFill>
        <p:spPr>
          <a:xfrm>
            <a:off x="5790956" y="2105100"/>
            <a:ext cx="2281891" cy="1597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4"/>
          <p:cNvSpPr txBox="1"/>
          <p:nvPr/>
        </p:nvSpPr>
        <p:spPr>
          <a:xfrm>
            <a:off x="853687" y="489019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Lenguaje Python</a:t>
            </a:r>
            <a:endParaRPr sz="3300" b="1" i="0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4"/>
          <p:cNvSpPr txBox="1"/>
          <p:nvPr/>
        </p:nvSpPr>
        <p:spPr>
          <a:xfrm>
            <a:off x="907741" y="1114607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Cadenas de texto / Variables 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4"/>
          <p:cNvSpPr txBox="1"/>
          <p:nvPr/>
        </p:nvSpPr>
        <p:spPr>
          <a:xfrm>
            <a:off x="907744" y="2171775"/>
            <a:ext cx="40500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Python puede diferenciar entre los diversos tipos de datos?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tipos de datos se pueden almacenar en una variable en Python?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puede utilizar una variable una vez que se ha definido en Python?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499" name="Google Shape;499;p34"/>
          <p:cNvGrpSpPr/>
          <p:nvPr/>
        </p:nvGrpSpPr>
        <p:grpSpPr>
          <a:xfrm>
            <a:off x="5461775" y="1731680"/>
            <a:ext cx="2798008" cy="2032044"/>
            <a:chOff x="3580189" y="2024764"/>
            <a:chExt cx="2377843" cy="1410946"/>
          </a:xfrm>
        </p:grpSpPr>
        <p:sp>
          <p:nvSpPr>
            <p:cNvPr id="500" name="Google Shape;500;p34"/>
            <p:cNvSpPr/>
            <p:nvPr/>
          </p:nvSpPr>
          <p:spPr>
            <a:xfrm>
              <a:off x="3580189" y="2024764"/>
              <a:ext cx="2377843" cy="1410946"/>
            </a:xfrm>
            <a:custGeom>
              <a:avLst/>
              <a:gdLst/>
              <a:ahLst/>
              <a:cxnLst/>
              <a:rect l="l" t="t" r="r" b="b"/>
              <a:pathLst>
                <a:path w="2656808" h="1576476" extrusionOk="0">
                  <a:moveTo>
                    <a:pt x="0" y="0"/>
                  </a:moveTo>
                  <a:lnTo>
                    <a:pt x="2265479" y="0"/>
                  </a:lnTo>
                  <a:lnTo>
                    <a:pt x="2656808" y="391329"/>
                  </a:lnTo>
                  <a:lnTo>
                    <a:pt x="2656808" y="1576476"/>
                  </a:lnTo>
                  <a:lnTo>
                    <a:pt x="0" y="1576476"/>
                  </a:ln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5607029" y="2024764"/>
              <a:ext cx="350100" cy="350100"/>
            </a:xfrm>
            <a:prstGeom prst="rtTriangle">
              <a:avLst/>
            </a:prstGeom>
            <a:solidFill>
              <a:srgbClr val="CC00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34"/>
          <p:cNvSpPr txBox="1"/>
          <p:nvPr/>
        </p:nvSpPr>
        <p:spPr>
          <a:xfrm>
            <a:off x="5713388" y="2015063"/>
            <a:ext cx="22947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NOTA</a:t>
            </a:r>
            <a:endParaRPr sz="11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Si ingresamos y corremos el ejemplo de abajo no nos devolverá nada, ya que sólo hemos pedido «guardar» la información en nuestras variables, no otra operación.</a:t>
            </a:r>
            <a:endParaRPr sz="10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03" name="Google Shape;503;p34"/>
          <p:cNvPicPr preferRelativeResize="0"/>
          <p:nvPr/>
        </p:nvPicPr>
        <p:blipFill rotWithShape="1">
          <a:blip r:embed="rId3">
            <a:alphaModFix/>
          </a:blip>
          <a:srcRect l="18205" t="35924" r="40341" b="41156"/>
          <a:stretch/>
        </p:blipFill>
        <p:spPr>
          <a:xfrm>
            <a:off x="5461750" y="3584368"/>
            <a:ext cx="2798002" cy="870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"/>
          <p:cNvSpPr txBox="1"/>
          <p:nvPr/>
        </p:nvSpPr>
        <p:spPr>
          <a:xfrm>
            <a:off x="853687" y="399169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Lenguaje Python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907741" y="986657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Cadenas de texto / Variables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0" name="Google Shape;510;p35"/>
          <p:cNvSpPr txBox="1"/>
          <p:nvPr/>
        </p:nvSpPr>
        <p:spPr>
          <a:xfrm>
            <a:off x="1922156" y="2141888"/>
            <a:ext cx="2819700" cy="26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Solo se permiten usar letras, números y guiones bajos (`_`).</a:t>
            </a:r>
            <a:endParaRPr sz="10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 nombre de la variable no puede iniciar con un número.</a:t>
            </a:r>
            <a:endParaRPr sz="10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 puede incluir espacios, para ese caso se aconseja el uso del guión bajo (`_`).</a:t>
            </a:r>
            <a:endParaRPr sz="10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 se pueden usar palabras reservadas (las aprenderán a lo largo del curso).</a:t>
            </a:r>
            <a:endParaRPr sz="10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11" name="Google Shape;511;p35"/>
          <p:cNvSpPr/>
          <p:nvPr/>
        </p:nvSpPr>
        <p:spPr>
          <a:xfrm>
            <a:off x="1401765" y="2187188"/>
            <a:ext cx="388500" cy="392100"/>
          </a:xfrm>
          <a:prstGeom prst="ellipse">
            <a:avLst/>
          </a:prstGeom>
          <a:solidFill>
            <a:srgbClr val="CC00CC"/>
          </a:solidFill>
          <a:ln w="9525" cap="flat" cmpd="sng">
            <a:solidFill>
              <a:srgbClr val="CC0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1441875" y="2187200"/>
            <a:ext cx="29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3" name="Google Shape;513;p35"/>
          <p:cNvSpPr/>
          <p:nvPr/>
        </p:nvSpPr>
        <p:spPr>
          <a:xfrm>
            <a:off x="1392106" y="3984828"/>
            <a:ext cx="388500" cy="392100"/>
          </a:xfrm>
          <a:prstGeom prst="ellipse">
            <a:avLst/>
          </a:prstGeom>
          <a:solidFill>
            <a:srgbClr val="CC00CC"/>
          </a:solidFill>
          <a:ln w="9525" cap="flat" cmpd="sng">
            <a:solidFill>
              <a:srgbClr val="CC0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1441875" y="3984825"/>
            <a:ext cx="29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4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5" name="Google Shape;515;p35"/>
          <p:cNvSpPr/>
          <p:nvPr/>
        </p:nvSpPr>
        <p:spPr>
          <a:xfrm>
            <a:off x="1398546" y="2821955"/>
            <a:ext cx="388500" cy="392100"/>
          </a:xfrm>
          <a:prstGeom prst="ellipse">
            <a:avLst/>
          </a:prstGeom>
          <a:solidFill>
            <a:srgbClr val="CC00CC"/>
          </a:solidFill>
          <a:ln w="9525" cap="flat" cmpd="sng">
            <a:solidFill>
              <a:srgbClr val="CC0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5"/>
          <p:cNvSpPr txBox="1"/>
          <p:nvPr/>
        </p:nvSpPr>
        <p:spPr>
          <a:xfrm>
            <a:off x="1441875" y="2821950"/>
            <a:ext cx="29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7" name="Google Shape;517;p35"/>
          <p:cNvSpPr/>
          <p:nvPr/>
        </p:nvSpPr>
        <p:spPr>
          <a:xfrm>
            <a:off x="1395326" y="3368013"/>
            <a:ext cx="388500" cy="392100"/>
          </a:xfrm>
          <a:prstGeom prst="ellipse">
            <a:avLst/>
          </a:prstGeom>
          <a:solidFill>
            <a:srgbClr val="CC00CC"/>
          </a:solidFill>
          <a:ln w="9525" cap="flat" cmpd="sng">
            <a:solidFill>
              <a:srgbClr val="CC0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5"/>
          <p:cNvSpPr txBox="1"/>
          <p:nvPr/>
        </p:nvSpPr>
        <p:spPr>
          <a:xfrm>
            <a:off x="1441875" y="3368000"/>
            <a:ext cx="29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3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19" name="Google Shape;519;p35"/>
          <p:cNvGrpSpPr/>
          <p:nvPr/>
        </p:nvGrpSpPr>
        <p:grpSpPr>
          <a:xfrm>
            <a:off x="5608776" y="1944552"/>
            <a:ext cx="2819646" cy="1875429"/>
            <a:chOff x="3580189" y="2024764"/>
            <a:chExt cx="2377843" cy="1410946"/>
          </a:xfrm>
        </p:grpSpPr>
        <p:sp>
          <p:nvSpPr>
            <p:cNvPr id="520" name="Google Shape;520;p35"/>
            <p:cNvSpPr/>
            <p:nvPr/>
          </p:nvSpPr>
          <p:spPr>
            <a:xfrm>
              <a:off x="3580189" y="2024764"/>
              <a:ext cx="2377843" cy="1410946"/>
            </a:xfrm>
            <a:custGeom>
              <a:avLst/>
              <a:gdLst/>
              <a:ahLst/>
              <a:cxnLst/>
              <a:rect l="l" t="t" r="r" b="b"/>
              <a:pathLst>
                <a:path w="2656808" h="1576476" extrusionOk="0">
                  <a:moveTo>
                    <a:pt x="0" y="0"/>
                  </a:moveTo>
                  <a:lnTo>
                    <a:pt x="2265479" y="0"/>
                  </a:lnTo>
                  <a:lnTo>
                    <a:pt x="2656808" y="391329"/>
                  </a:lnTo>
                  <a:lnTo>
                    <a:pt x="2656808" y="1576476"/>
                  </a:lnTo>
                  <a:lnTo>
                    <a:pt x="0" y="1576476"/>
                  </a:ln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5607029" y="2024764"/>
              <a:ext cx="350100" cy="350100"/>
            </a:xfrm>
            <a:prstGeom prst="rtTriangle">
              <a:avLst/>
            </a:prstGeom>
            <a:solidFill>
              <a:srgbClr val="CC00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p35"/>
          <p:cNvSpPr txBox="1"/>
          <p:nvPr/>
        </p:nvSpPr>
        <p:spPr>
          <a:xfrm>
            <a:off x="5665894" y="2141878"/>
            <a:ext cx="24984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NOTA</a:t>
            </a:r>
            <a:endParaRPr sz="11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Notarás que una cadena de texto debe estar entrecomillada, ya que usualmente un texto sin comillas en realidad hace referencia a una variable, ten en mente siempre esto para cuando realices tus proyectos. </a:t>
            </a:r>
            <a:endParaRPr sz="11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3" name="Google Shape;523;p35"/>
          <p:cNvSpPr txBox="1"/>
          <p:nvPr/>
        </p:nvSpPr>
        <p:spPr>
          <a:xfrm>
            <a:off x="961069" y="1397850"/>
            <a:ext cx="47865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Aunque puedes indicar casi cualquier nombre que quieras a tus variables, considera las siguientes restricciones: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"/>
          <p:cNvSpPr txBox="1"/>
          <p:nvPr/>
        </p:nvSpPr>
        <p:spPr>
          <a:xfrm>
            <a:off x="853687" y="513469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Ejercicio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3" name="Google Shape;533;p37"/>
          <p:cNvSpPr txBox="1"/>
          <p:nvPr/>
        </p:nvSpPr>
        <p:spPr>
          <a:xfrm>
            <a:off x="907744" y="1100963"/>
            <a:ext cx="382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Cadenas de texto / Ejemplo de variables</a:t>
            </a:r>
            <a:endParaRPr sz="1400" b="1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4" name="Google Shape;534;p37"/>
          <p:cNvSpPr txBox="1"/>
          <p:nvPr/>
        </p:nvSpPr>
        <p:spPr>
          <a:xfrm>
            <a:off x="2057425" y="1988550"/>
            <a:ext cx="5877000" cy="17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Char char="●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Define dos variables llamadas precio y cantidad y asígnales valores numéricos.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Char char="●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Calcula el valor total de la compra multiplicando el precio por la cantidad y almacena el resultado en una nueva variable llamada total.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Char char="●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Imprime en pantalla el valor total de la compra usando la variable total.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35" name="Google Shape;535;p37"/>
          <p:cNvSpPr/>
          <p:nvPr/>
        </p:nvSpPr>
        <p:spPr>
          <a:xfrm>
            <a:off x="2509275" y="4068875"/>
            <a:ext cx="2673300" cy="3693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37"/>
          <p:cNvGrpSpPr/>
          <p:nvPr/>
        </p:nvGrpSpPr>
        <p:grpSpPr>
          <a:xfrm>
            <a:off x="2619889" y="4126671"/>
            <a:ext cx="253970" cy="253709"/>
            <a:chOff x="1190625" y="236975"/>
            <a:chExt cx="5225725" cy="5220350"/>
          </a:xfrm>
        </p:grpSpPr>
        <p:sp>
          <p:nvSpPr>
            <p:cNvPr id="537" name="Google Shape;537;p37"/>
            <p:cNvSpPr/>
            <p:nvPr/>
          </p:nvSpPr>
          <p:spPr>
            <a:xfrm>
              <a:off x="1190625" y="5022625"/>
              <a:ext cx="2174950" cy="434700"/>
            </a:xfrm>
            <a:custGeom>
              <a:avLst/>
              <a:gdLst/>
              <a:ahLst/>
              <a:cxnLst/>
              <a:rect l="l" t="t" r="r" b="b"/>
              <a:pathLst>
                <a:path w="86998" h="17388" extrusionOk="0">
                  <a:moveTo>
                    <a:pt x="8710" y="1"/>
                  </a:moveTo>
                  <a:cubicBezTo>
                    <a:pt x="3882" y="1"/>
                    <a:pt x="0" y="3883"/>
                    <a:pt x="0" y="8678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78288" y="17387"/>
                  </a:lnTo>
                  <a:cubicBezTo>
                    <a:pt x="83083" y="17387"/>
                    <a:pt x="86997" y="13505"/>
                    <a:pt x="86997" y="8678"/>
                  </a:cubicBezTo>
                  <a:cubicBezTo>
                    <a:pt x="86997" y="3883"/>
                    <a:pt x="83083" y="1"/>
                    <a:pt x="78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1190625" y="4152500"/>
              <a:ext cx="1739475" cy="434675"/>
            </a:xfrm>
            <a:custGeom>
              <a:avLst/>
              <a:gdLst/>
              <a:ahLst/>
              <a:cxnLst/>
              <a:rect l="l" t="t" r="r" b="b"/>
              <a:pathLst>
                <a:path w="69579" h="17387" extrusionOk="0">
                  <a:moveTo>
                    <a:pt x="8710" y="0"/>
                  </a:moveTo>
                  <a:cubicBezTo>
                    <a:pt x="3882" y="0"/>
                    <a:pt x="0" y="3882"/>
                    <a:pt x="0" y="8710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60901" y="17387"/>
                  </a:lnTo>
                  <a:cubicBezTo>
                    <a:pt x="65696" y="17387"/>
                    <a:pt x="69578" y="13505"/>
                    <a:pt x="69578" y="8710"/>
                  </a:cubicBezTo>
                  <a:cubicBezTo>
                    <a:pt x="69578" y="3882"/>
                    <a:pt x="65696" y="0"/>
                    <a:pt x="60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1190625" y="3282350"/>
              <a:ext cx="1304800" cy="435500"/>
            </a:xfrm>
            <a:custGeom>
              <a:avLst/>
              <a:gdLst/>
              <a:ahLst/>
              <a:cxnLst/>
              <a:rect l="l" t="t" r="r" b="b"/>
              <a:pathLst>
                <a:path w="52192" h="17420" extrusionOk="0">
                  <a:moveTo>
                    <a:pt x="8710" y="1"/>
                  </a:moveTo>
                  <a:cubicBezTo>
                    <a:pt x="3882" y="1"/>
                    <a:pt x="0" y="3915"/>
                    <a:pt x="0" y="8710"/>
                  </a:cubicBezTo>
                  <a:cubicBezTo>
                    <a:pt x="0" y="13506"/>
                    <a:pt x="3882" y="17420"/>
                    <a:pt x="8710" y="17420"/>
                  </a:cubicBezTo>
                  <a:lnTo>
                    <a:pt x="43482" y="17420"/>
                  </a:lnTo>
                  <a:cubicBezTo>
                    <a:pt x="48310" y="17420"/>
                    <a:pt x="52192" y="13506"/>
                    <a:pt x="52192" y="8710"/>
                  </a:cubicBezTo>
                  <a:cubicBezTo>
                    <a:pt x="52192" y="3915"/>
                    <a:pt x="48310" y="1"/>
                    <a:pt x="43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1190625" y="236975"/>
              <a:ext cx="5225725" cy="5210800"/>
            </a:xfrm>
            <a:custGeom>
              <a:avLst/>
              <a:gdLst/>
              <a:ahLst/>
              <a:cxnLst/>
              <a:rect l="l" t="t" r="r" b="b"/>
              <a:pathLst>
                <a:path w="209029" h="208432" extrusionOk="0">
                  <a:moveTo>
                    <a:pt x="104286" y="1"/>
                  </a:moveTo>
                  <a:cubicBezTo>
                    <a:pt x="50626" y="1"/>
                    <a:pt x="5334" y="40964"/>
                    <a:pt x="424" y="94937"/>
                  </a:cubicBezTo>
                  <a:cubicBezTo>
                    <a:pt x="0" y="99732"/>
                    <a:pt x="3523" y="103973"/>
                    <a:pt x="8318" y="104397"/>
                  </a:cubicBezTo>
                  <a:cubicBezTo>
                    <a:pt x="8579" y="104420"/>
                    <a:pt x="8838" y="104432"/>
                    <a:pt x="9095" y="104432"/>
                  </a:cubicBezTo>
                  <a:cubicBezTo>
                    <a:pt x="13533" y="104432"/>
                    <a:pt x="17344" y="101036"/>
                    <a:pt x="17745" y="96503"/>
                  </a:cubicBezTo>
                  <a:cubicBezTo>
                    <a:pt x="20811" y="62904"/>
                    <a:pt x="43026" y="34101"/>
                    <a:pt x="74765" y="22619"/>
                  </a:cubicBezTo>
                  <a:cubicBezTo>
                    <a:pt x="84429" y="19123"/>
                    <a:pt x="94441" y="17423"/>
                    <a:pt x="104367" y="17423"/>
                  </a:cubicBezTo>
                  <a:cubicBezTo>
                    <a:pt x="127040" y="17423"/>
                    <a:pt x="149265" y="26291"/>
                    <a:pt x="165872" y="42876"/>
                  </a:cubicBezTo>
                  <a:cubicBezTo>
                    <a:pt x="189750" y="66721"/>
                    <a:pt x="197644" y="102244"/>
                    <a:pt x="186194" y="133983"/>
                  </a:cubicBezTo>
                  <a:cubicBezTo>
                    <a:pt x="174712" y="165722"/>
                    <a:pt x="145909" y="187936"/>
                    <a:pt x="112310" y="191035"/>
                  </a:cubicBezTo>
                  <a:cubicBezTo>
                    <a:pt x="107515" y="191231"/>
                    <a:pt x="103796" y="195309"/>
                    <a:pt x="103992" y="200104"/>
                  </a:cubicBezTo>
                  <a:cubicBezTo>
                    <a:pt x="104214" y="204760"/>
                    <a:pt x="108034" y="208432"/>
                    <a:pt x="112675" y="208432"/>
                  </a:cubicBezTo>
                  <a:cubicBezTo>
                    <a:pt x="112814" y="208432"/>
                    <a:pt x="112953" y="208428"/>
                    <a:pt x="113093" y="208422"/>
                  </a:cubicBezTo>
                  <a:cubicBezTo>
                    <a:pt x="113321" y="208422"/>
                    <a:pt x="113615" y="208422"/>
                    <a:pt x="113876" y="208389"/>
                  </a:cubicBezTo>
                  <a:cubicBezTo>
                    <a:pt x="167764" y="203757"/>
                    <a:pt x="209028" y="158513"/>
                    <a:pt x="208767" y="104430"/>
                  </a:cubicBezTo>
                  <a:cubicBezTo>
                    <a:pt x="208800" y="48617"/>
                    <a:pt x="164893" y="2623"/>
                    <a:pt x="109113" y="111"/>
                  </a:cubicBezTo>
                  <a:cubicBezTo>
                    <a:pt x="107498" y="37"/>
                    <a:pt x="105888" y="1"/>
                    <a:pt x="104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3582475" y="1542900"/>
              <a:ext cx="1106650" cy="2172125"/>
            </a:xfrm>
            <a:custGeom>
              <a:avLst/>
              <a:gdLst/>
              <a:ahLst/>
              <a:cxnLst/>
              <a:rect l="l" t="t" r="r" b="b"/>
              <a:pathLst>
                <a:path w="44266" h="86885" extrusionOk="0">
                  <a:moveTo>
                    <a:pt x="8710" y="1"/>
                  </a:moveTo>
                  <a:cubicBezTo>
                    <a:pt x="3914" y="1"/>
                    <a:pt x="0" y="3883"/>
                    <a:pt x="0" y="8710"/>
                  </a:cubicBezTo>
                  <a:lnTo>
                    <a:pt x="0" y="52193"/>
                  </a:lnTo>
                  <a:cubicBezTo>
                    <a:pt x="0" y="54509"/>
                    <a:pt x="913" y="56727"/>
                    <a:pt x="2544" y="58358"/>
                  </a:cubicBezTo>
                  <a:lnTo>
                    <a:pt x="28640" y="84454"/>
                  </a:lnTo>
                  <a:cubicBezTo>
                    <a:pt x="30328" y="86077"/>
                    <a:pt x="32498" y="86884"/>
                    <a:pt x="34668" y="86884"/>
                  </a:cubicBezTo>
                  <a:cubicBezTo>
                    <a:pt x="36902" y="86884"/>
                    <a:pt x="39136" y="86028"/>
                    <a:pt x="40840" y="84323"/>
                  </a:cubicBezTo>
                  <a:cubicBezTo>
                    <a:pt x="44200" y="80963"/>
                    <a:pt x="44265" y="75548"/>
                    <a:pt x="40971" y="72123"/>
                  </a:cubicBezTo>
                  <a:lnTo>
                    <a:pt x="17419" y="48604"/>
                  </a:lnTo>
                  <a:lnTo>
                    <a:pt x="17419" y="8710"/>
                  </a:lnTo>
                  <a:cubicBezTo>
                    <a:pt x="17419" y="3883"/>
                    <a:pt x="13505" y="1"/>
                    <a:pt x="8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37"/>
          <p:cNvSpPr txBox="1"/>
          <p:nvPr/>
        </p:nvSpPr>
        <p:spPr>
          <a:xfrm>
            <a:off x="2873850" y="4068875"/>
            <a:ext cx="23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Tiempo aproximado: 10 min</a:t>
            </a:r>
            <a:endParaRPr sz="12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"/>
          <p:cNvSpPr/>
          <p:nvPr/>
        </p:nvSpPr>
        <p:spPr>
          <a:xfrm>
            <a:off x="4952494" y="-3101794"/>
            <a:ext cx="6880800" cy="6879900"/>
          </a:xfrm>
          <a:prstGeom prst="ellipse">
            <a:avLst/>
          </a:prstGeom>
          <a:noFill/>
          <a:ln w="19050" cap="flat" cmpd="sng">
            <a:solidFill>
              <a:srgbClr val="CC0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"/>
          <p:cNvSpPr txBox="1"/>
          <p:nvPr/>
        </p:nvSpPr>
        <p:spPr>
          <a:xfrm>
            <a:off x="807732" y="1763119"/>
            <a:ext cx="4307100" cy="27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1100" u="sng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Muestra el resultado que obtuviste en el siguiente ejercicio presente en el notebook de la semana:</a:t>
            </a:r>
            <a:endParaRPr sz="1100" u="sng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 un almacén se tienen 55 pares de pantalones, los cuales se deberán agrupar en 7 paquetes, y las piezas sobrantes se podrán vender de forma individual a $70.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342900" lvl="0" indent="-2222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Roboto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¿Cuántos pantalones habrá en cada paquete?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3429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Roboto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¿Cuál es el monto total que se percibirá de los pantalones vendidos individualmente?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3429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Roboto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Usando print haz que estos resultados se muestren en pantalla.</a:t>
            </a:r>
            <a:endParaRPr sz="11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9" name="Google Shape;549;p38"/>
          <p:cNvSpPr txBox="1"/>
          <p:nvPr/>
        </p:nvSpPr>
        <p:spPr>
          <a:xfrm>
            <a:off x="753676" y="772219"/>
            <a:ext cx="257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Ejercicio</a:t>
            </a:r>
            <a:endParaRPr sz="33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38"/>
          <p:cNvSpPr txBox="1"/>
          <p:nvPr/>
        </p:nvSpPr>
        <p:spPr>
          <a:xfrm>
            <a:off x="807728" y="1245407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Operaciones con números</a:t>
            </a:r>
            <a:endParaRPr sz="1400" b="0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5981950" y="1423082"/>
            <a:ext cx="1653900" cy="27021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Google Shape;552;p38"/>
          <p:cNvPicPr preferRelativeResize="0"/>
          <p:nvPr/>
        </p:nvPicPr>
        <p:blipFill rotWithShape="1">
          <a:blip r:embed="rId3">
            <a:alphaModFix/>
          </a:blip>
          <a:srcRect l="16146" r="14403" b="10346"/>
          <a:stretch/>
        </p:blipFill>
        <p:spPr>
          <a:xfrm>
            <a:off x="5996983" y="1411778"/>
            <a:ext cx="1593600" cy="27132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553" name="Google Shape;553;p38"/>
          <p:cNvPicPr preferRelativeResize="0"/>
          <p:nvPr/>
        </p:nvPicPr>
        <p:blipFill rotWithShape="1">
          <a:blip r:embed="rId3">
            <a:alphaModFix/>
          </a:blip>
          <a:srcRect b="21820"/>
          <a:stretch/>
        </p:blipFill>
        <p:spPr>
          <a:xfrm>
            <a:off x="5608856" y="1411778"/>
            <a:ext cx="2294549" cy="236625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8"/>
          <p:cNvSpPr/>
          <p:nvPr/>
        </p:nvSpPr>
        <p:spPr>
          <a:xfrm>
            <a:off x="1031938" y="4318200"/>
            <a:ext cx="2673300" cy="3693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8"/>
          <p:cNvGrpSpPr/>
          <p:nvPr/>
        </p:nvGrpSpPr>
        <p:grpSpPr>
          <a:xfrm>
            <a:off x="1142552" y="4375996"/>
            <a:ext cx="253970" cy="253709"/>
            <a:chOff x="1190625" y="236975"/>
            <a:chExt cx="5225725" cy="5220350"/>
          </a:xfrm>
        </p:grpSpPr>
        <p:sp>
          <p:nvSpPr>
            <p:cNvPr id="556" name="Google Shape;556;p38"/>
            <p:cNvSpPr/>
            <p:nvPr/>
          </p:nvSpPr>
          <p:spPr>
            <a:xfrm>
              <a:off x="1190625" y="5022625"/>
              <a:ext cx="2174950" cy="434700"/>
            </a:xfrm>
            <a:custGeom>
              <a:avLst/>
              <a:gdLst/>
              <a:ahLst/>
              <a:cxnLst/>
              <a:rect l="l" t="t" r="r" b="b"/>
              <a:pathLst>
                <a:path w="86998" h="17388" extrusionOk="0">
                  <a:moveTo>
                    <a:pt x="8710" y="1"/>
                  </a:moveTo>
                  <a:cubicBezTo>
                    <a:pt x="3882" y="1"/>
                    <a:pt x="0" y="3883"/>
                    <a:pt x="0" y="8678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78288" y="17387"/>
                  </a:lnTo>
                  <a:cubicBezTo>
                    <a:pt x="83083" y="17387"/>
                    <a:pt x="86997" y="13505"/>
                    <a:pt x="86997" y="8678"/>
                  </a:cubicBezTo>
                  <a:cubicBezTo>
                    <a:pt x="86997" y="3883"/>
                    <a:pt x="83083" y="1"/>
                    <a:pt x="78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1190625" y="4152500"/>
              <a:ext cx="1739475" cy="434675"/>
            </a:xfrm>
            <a:custGeom>
              <a:avLst/>
              <a:gdLst/>
              <a:ahLst/>
              <a:cxnLst/>
              <a:rect l="l" t="t" r="r" b="b"/>
              <a:pathLst>
                <a:path w="69579" h="17387" extrusionOk="0">
                  <a:moveTo>
                    <a:pt x="8710" y="0"/>
                  </a:moveTo>
                  <a:cubicBezTo>
                    <a:pt x="3882" y="0"/>
                    <a:pt x="0" y="3882"/>
                    <a:pt x="0" y="8710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60901" y="17387"/>
                  </a:lnTo>
                  <a:cubicBezTo>
                    <a:pt x="65696" y="17387"/>
                    <a:pt x="69578" y="13505"/>
                    <a:pt x="69578" y="8710"/>
                  </a:cubicBezTo>
                  <a:cubicBezTo>
                    <a:pt x="69578" y="3882"/>
                    <a:pt x="65696" y="0"/>
                    <a:pt x="60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1190625" y="3282350"/>
              <a:ext cx="1304800" cy="435500"/>
            </a:xfrm>
            <a:custGeom>
              <a:avLst/>
              <a:gdLst/>
              <a:ahLst/>
              <a:cxnLst/>
              <a:rect l="l" t="t" r="r" b="b"/>
              <a:pathLst>
                <a:path w="52192" h="17420" extrusionOk="0">
                  <a:moveTo>
                    <a:pt x="8710" y="1"/>
                  </a:moveTo>
                  <a:cubicBezTo>
                    <a:pt x="3882" y="1"/>
                    <a:pt x="0" y="3915"/>
                    <a:pt x="0" y="8710"/>
                  </a:cubicBezTo>
                  <a:cubicBezTo>
                    <a:pt x="0" y="13506"/>
                    <a:pt x="3882" y="17420"/>
                    <a:pt x="8710" y="17420"/>
                  </a:cubicBezTo>
                  <a:lnTo>
                    <a:pt x="43482" y="17420"/>
                  </a:lnTo>
                  <a:cubicBezTo>
                    <a:pt x="48310" y="17420"/>
                    <a:pt x="52192" y="13506"/>
                    <a:pt x="52192" y="8710"/>
                  </a:cubicBezTo>
                  <a:cubicBezTo>
                    <a:pt x="52192" y="3915"/>
                    <a:pt x="48310" y="1"/>
                    <a:pt x="43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1190625" y="236975"/>
              <a:ext cx="5225725" cy="5210800"/>
            </a:xfrm>
            <a:custGeom>
              <a:avLst/>
              <a:gdLst/>
              <a:ahLst/>
              <a:cxnLst/>
              <a:rect l="l" t="t" r="r" b="b"/>
              <a:pathLst>
                <a:path w="209029" h="208432" extrusionOk="0">
                  <a:moveTo>
                    <a:pt x="104286" y="1"/>
                  </a:moveTo>
                  <a:cubicBezTo>
                    <a:pt x="50626" y="1"/>
                    <a:pt x="5334" y="40964"/>
                    <a:pt x="424" y="94937"/>
                  </a:cubicBezTo>
                  <a:cubicBezTo>
                    <a:pt x="0" y="99732"/>
                    <a:pt x="3523" y="103973"/>
                    <a:pt x="8318" y="104397"/>
                  </a:cubicBezTo>
                  <a:cubicBezTo>
                    <a:pt x="8579" y="104420"/>
                    <a:pt x="8838" y="104432"/>
                    <a:pt x="9095" y="104432"/>
                  </a:cubicBezTo>
                  <a:cubicBezTo>
                    <a:pt x="13533" y="104432"/>
                    <a:pt x="17344" y="101036"/>
                    <a:pt x="17745" y="96503"/>
                  </a:cubicBezTo>
                  <a:cubicBezTo>
                    <a:pt x="20811" y="62904"/>
                    <a:pt x="43026" y="34101"/>
                    <a:pt x="74765" y="22619"/>
                  </a:cubicBezTo>
                  <a:cubicBezTo>
                    <a:pt x="84429" y="19123"/>
                    <a:pt x="94441" y="17423"/>
                    <a:pt x="104367" y="17423"/>
                  </a:cubicBezTo>
                  <a:cubicBezTo>
                    <a:pt x="127040" y="17423"/>
                    <a:pt x="149265" y="26291"/>
                    <a:pt x="165872" y="42876"/>
                  </a:cubicBezTo>
                  <a:cubicBezTo>
                    <a:pt x="189750" y="66721"/>
                    <a:pt x="197644" y="102244"/>
                    <a:pt x="186194" y="133983"/>
                  </a:cubicBezTo>
                  <a:cubicBezTo>
                    <a:pt x="174712" y="165722"/>
                    <a:pt x="145909" y="187936"/>
                    <a:pt x="112310" y="191035"/>
                  </a:cubicBezTo>
                  <a:cubicBezTo>
                    <a:pt x="107515" y="191231"/>
                    <a:pt x="103796" y="195309"/>
                    <a:pt x="103992" y="200104"/>
                  </a:cubicBezTo>
                  <a:cubicBezTo>
                    <a:pt x="104214" y="204760"/>
                    <a:pt x="108034" y="208432"/>
                    <a:pt x="112675" y="208432"/>
                  </a:cubicBezTo>
                  <a:cubicBezTo>
                    <a:pt x="112814" y="208432"/>
                    <a:pt x="112953" y="208428"/>
                    <a:pt x="113093" y="208422"/>
                  </a:cubicBezTo>
                  <a:cubicBezTo>
                    <a:pt x="113321" y="208422"/>
                    <a:pt x="113615" y="208422"/>
                    <a:pt x="113876" y="208389"/>
                  </a:cubicBezTo>
                  <a:cubicBezTo>
                    <a:pt x="167764" y="203757"/>
                    <a:pt x="209028" y="158513"/>
                    <a:pt x="208767" y="104430"/>
                  </a:cubicBezTo>
                  <a:cubicBezTo>
                    <a:pt x="208800" y="48617"/>
                    <a:pt x="164893" y="2623"/>
                    <a:pt x="109113" y="111"/>
                  </a:cubicBezTo>
                  <a:cubicBezTo>
                    <a:pt x="107498" y="37"/>
                    <a:pt x="105888" y="1"/>
                    <a:pt x="104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582475" y="1542900"/>
              <a:ext cx="1106650" cy="2172125"/>
            </a:xfrm>
            <a:custGeom>
              <a:avLst/>
              <a:gdLst/>
              <a:ahLst/>
              <a:cxnLst/>
              <a:rect l="l" t="t" r="r" b="b"/>
              <a:pathLst>
                <a:path w="44266" h="86885" extrusionOk="0">
                  <a:moveTo>
                    <a:pt x="8710" y="1"/>
                  </a:moveTo>
                  <a:cubicBezTo>
                    <a:pt x="3914" y="1"/>
                    <a:pt x="0" y="3883"/>
                    <a:pt x="0" y="8710"/>
                  </a:cubicBezTo>
                  <a:lnTo>
                    <a:pt x="0" y="52193"/>
                  </a:lnTo>
                  <a:cubicBezTo>
                    <a:pt x="0" y="54509"/>
                    <a:pt x="913" y="56727"/>
                    <a:pt x="2544" y="58358"/>
                  </a:cubicBezTo>
                  <a:lnTo>
                    <a:pt x="28640" y="84454"/>
                  </a:lnTo>
                  <a:cubicBezTo>
                    <a:pt x="30328" y="86077"/>
                    <a:pt x="32498" y="86884"/>
                    <a:pt x="34668" y="86884"/>
                  </a:cubicBezTo>
                  <a:cubicBezTo>
                    <a:pt x="36902" y="86884"/>
                    <a:pt x="39136" y="86028"/>
                    <a:pt x="40840" y="84323"/>
                  </a:cubicBezTo>
                  <a:cubicBezTo>
                    <a:pt x="44200" y="80963"/>
                    <a:pt x="44265" y="75548"/>
                    <a:pt x="40971" y="72123"/>
                  </a:cubicBezTo>
                  <a:lnTo>
                    <a:pt x="17419" y="48604"/>
                  </a:lnTo>
                  <a:lnTo>
                    <a:pt x="17419" y="8710"/>
                  </a:lnTo>
                  <a:cubicBezTo>
                    <a:pt x="17419" y="3883"/>
                    <a:pt x="13505" y="1"/>
                    <a:pt x="8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8"/>
          <p:cNvSpPr txBox="1"/>
          <p:nvPr/>
        </p:nvSpPr>
        <p:spPr>
          <a:xfrm>
            <a:off x="1396513" y="4318200"/>
            <a:ext cx="23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Tiempo aproximado: 10 min</a:t>
            </a:r>
            <a:endParaRPr sz="12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"/>
          <p:cNvSpPr/>
          <p:nvPr/>
        </p:nvSpPr>
        <p:spPr>
          <a:xfrm>
            <a:off x="907744" y="1536469"/>
            <a:ext cx="1487700" cy="28977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9"/>
          <p:cNvSpPr txBox="1"/>
          <p:nvPr/>
        </p:nvSpPr>
        <p:spPr>
          <a:xfrm>
            <a:off x="3710531" y="1347206"/>
            <a:ext cx="4192800" cy="28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Muestra el resultado que obtuviste en el siguiente ejercicio presente en el notebook de la semana: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Investiga un poema pequeño y usando print haz que se muestre en pantalla, al finalizar el poema deberás hacer que se vea una línea donde indica que has finalizado, como esta: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Poema línea 1,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poema línea 2,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poema línea 3.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====================================</a:t>
            </a:r>
            <a:endParaRPr sz="800" b="0" i="0" u="none" strike="noStrike" cap="none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68" name="Google Shape;568;p39"/>
          <p:cNvSpPr txBox="1"/>
          <p:nvPr/>
        </p:nvSpPr>
        <p:spPr>
          <a:xfrm>
            <a:off x="853688" y="527738"/>
            <a:ext cx="257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Ejercicio</a:t>
            </a:r>
            <a:endParaRPr sz="33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907741" y="1000926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Cadenas de texto</a:t>
            </a:r>
            <a:endParaRPr sz="1400" b="0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70" name="Google Shape;570;p39"/>
          <p:cNvPicPr preferRelativeResize="0"/>
          <p:nvPr/>
        </p:nvPicPr>
        <p:blipFill rotWithShape="1">
          <a:blip r:embed="rId3">
            <a:alphaModFix/>
          </a:blip>
          <a:srcRect l="26654" t="5379" r="28137" b="8554"/>
          <a:stretch/>
        </p:blipFill>
        <p:spPr>
          <a:xfrm>
            <a:off x="936413" y="1685925"/>
            <a:ext cx="2697920" cy="34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9"/>
          <p:cNvSpPr/>
          <p:nvPr/>
        </p:nvSpPr>
        <p:spPr>
          <a:xfrm>
            <a:off x="3772475" y="4434175"/>
            <a:ext cx="2673300" cy="3693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39"/>
          <p:cNvGrpSpPr/>
          <p:nvPr/>
        </p:nvGrpSpPr>
        <p:grpSpPr>
          <a:xfrm>
            <a:off x="3883089" y="4491971"/>
            <a:ext cx="253970" cy="253709"/>
            <a:chOff x="1190625" y="236975"/>
            <a:chExt cx="5225725" cy="5220350"/>
          </a:xfrm>
        </p:grpSpPr>
        <p:sp>
          <p:nvSpPr>
            <p:cNvPr id="573" name="Google Shape;573;p39"/>
            <p:cNvSpPr/>
            <p:nvPr/>
          </p:nvSpPr>
          <p:spPr>
            <a:xfrm>
              <a:off x="1190625" y="5022625"/>
              <a:ext cx="2174950" cy="434700"/>
            </a:xfrm>
            <a:custGeom>
              <a:avLst/>
              <a:gdLst/>
              <a:ahLst/>
              <a:cxnLst/>
              <a:rect l="l" t="t" r="r" b="b"/>
              <a:pathLst>
                <a:path w="86998" h="17388" extrusionOk="0">
                  <a:moveTo>
                    <a:pt x="8710" y="1"/>
                  </a:moveTo>
                  <a:cubicBezTo>
                    <a:pt x="3882" y="1"/>
                    <a:pt x="0" y="3883"/>
                    <a:pt x="0" y="8678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78288" y="17387"/>
                  </a:lnTo>
                  <a:cubicBezTo>
                    <a:pt x="83083" y="17387"/>
                    <a:pt x="86997" y="13505"/>
                    <a:pt x="86997" y="8678"/>
                  </a:cubicBezTo>
                  <a:cubicBezTo>
                    <a:pt x="86997" y="3883"/>
                    <a:pt x="83083" y="1"/>
                    <a:pt x="78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1190625" y="4152500"/>
              <a:ext cx="1739475" cy="434675"/>
            </a:xfrm>
            <a:custGeom>
              <a:avLst/>
              <a:gdLst/>
              <a:ahLst/>
              <a:cxnLst/>
              <a:rect l="l" t="t" r="r" b="b"/>
              <a:pathLst>
                <a:path w="69579" h="17387" extrusionOk="0">
                  <a:moveTo>
                    <a:pt x="8710" y="0"/>
                  </a:moveTo>
                  <a:cubicBezTo>
                    <a:pt x="3882" y="0"/>
                    <a:pt x="0" y="3882"/>
                    <a:pt x="0" y="8710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60901" y="17387"/>
                  </a:lnTo>
                  <a:cubicBezTo>
                    <a:pt x="65696" y="17387"/>
                    <a:pt x="69578" y="13505"/>
                    <a:pt x="69578" y="8710"/>
                  </a:cubicBezTo>
                  <a:cubicBezTo>
                    <a:pt x="69578" y="3882"/>
                    <a:pt x="65696" y="0"/>
                    <a:pt x="60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190625" y="3282350"/>
              <a:ext cx="1304800" cy="435500"/>
            </a:xfrm>
            <a:custGeom>
              <a:avLst/>
              <a:gdLst/>
              <a:ahLst/>
              <a:cxnLst/>
              <a:rect l="l" t="t" r="r" b="b"/>
              <a:pathLst>
                <a:path w="52192" h="17420" extrusionOk="0">
                  <a:moveTo>
                    <a:pt x="8710" y="1"/>
                  </a:moveTo>
                  <a:cubicBezTo>
                    <a:pt x="3882" y="1"/>
                    <a:pt x="0" y="3915"/>
                    <a:pt x="0" y="8710"/>
                  </a:cubicBezTo>
                  <a:cubicBezTo>
                    <a:pt x="0" y="13506"/>
                    <a:pt x="3882" y="17420"/>
                    <a:pt x="8710" y="17420"/>
                  </a:cubicBezTo>
                  <a:lnTo>
                    <a:pt x="43482" y="17420"/>
                  </a:lnTo>
                  <a:cubicBezTo>
                    <a:pt x="48310" y="17420"/>
                    <a:pt x="52192" y="13506"/>
                    <a:pt x="52192" y="8710"/>
                  </a:cubicBezTo>
                  <a:cubicBezTo>
                    <a:pt x="52192" y="3915"/>
                    <a:pt x="48310" y="1"/>
                    <a:pt x="43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190625" y="236975"/>
              <a:ext cx="5225725" cy="5210800"/>
            </a:xfrm>
            <a:custGeom>
              <a:avLst/>
              <a:gdLst/>
              <a:ahLst/>
              <a:cxnLst/>
              <a:rect l="l" t="t" r="r" b="b"/>
              <a:pathLst>
                <a:path w="209029" h="208432" extrusionOk="0">
                  <a:moveTo>
                    <a:pt x="104286" y="1"/>
                  </a:moveTo>
                  <a:cubicBezTo>
                    <a:pt x="50626" y="1"/>
                    <a:pt x="5334" y="40964"/>
                    <a:pt x="424" y="94937"/>
                  </a:cubicBezTo>
                  <a:cubicBezTo>
                    <a:pt x="0" y="99732"/>
                    <a:pt x="3523" y="103973"/>
                    <a:pt x="8318" y="104397"/>
                  </a:cubicBezTo>
                  <a:cubicBezTo>
                    <a:pt x="8579" y="104420"/>
                    <a:pt x="8838" y="104432"/>
                    <a:pt x="9095" y="104432"/>
                  </a:cubicBezTo>
                  <a:cubicBezTo>
                    <a:pt x="13533" y="104432"/>
                    <a:pt x="17344" y="101036"/>
                    <a:pt x="17745" y="96503"/>
                  </a:cubicBezTo>
                  <a:cubicBezTo>
                    <a:pt x="20811" y="62904"/>
                    <a:pt x="43026" y="34101"/>
                    <a:pt x="74765" y="22619"/>
                  </a:cubicBezTo>
                  <a:cubicBezTo>
                    <a:pt x="84429" y="19123"/>
                    <a:pt x="94441" y="17423"/>
                    <a:pt x="104367" y="17423"/>
                  </a:cubicBezTo>
                  <a:cubicBezTo>
                    <a:pt x="127040" y="17423"/>
                    <a:pt x="149265" y="26291"/>
                    <a:pt x="165872" y="42876"/>
                  </a:cubicBezTo>
                  <a:cubicBezTo>
                    <a:pt x="189750" y="66721"/>
                    <a:pt x="197644" y="102244"/>
                    <a:pt x="186194" y="133983"/>
                  </a:cubicBezTo>
                  <a:cubicBezTo>
                    <a:pt x="174712" y="165722"/>
                    <a:pt x="145909" y="187936"/>
                    <a:pt x="112310" y="191035"/>
                  </a:cubicBezTo>
                  <a:cubicBezTo>
                    <a:pt x="107515" y="191231"/>
                    <a:pt x="103796" y="195309"/>
                    <a:pt x="103992" y="200104"/>
                  </a:cubicBezTo>
                  <a:cubicBezTo>
                    <a:pt x="104214" y="204760"/>
                    <a:pt x="108034" y="208432"/>
                    <a:pt x="112675" y="208432"/>
                  </a:cubicBezTo>
                  <a:cubicBezTo>
                    <a:pt x="112814" y="208432"/>
                    <a:pt x="112953" y="208428"/>
                    <a:pt x="113093" y="208422"/>
                  </a:cubicBezTo>
                  <a:cubicBezTo>
                    <a:pt x="113321" y="208422"/>
                    <a:pt x="113615" y="208422"/>
                    <a:pt x="113876" y="208389"/>
                  </a:cubicBezTo>
                  <a:cubicBezTo>
                    <a:pt x="167764" y="203757"/>
                    <a:pt x="209028" y="158513"/>
                    <a:pt x="208767" y="104430"/>
                  </a:cubicBezTo>
                  <a:cubicBezTo>
                    <a:pt x="208800" y="48617"/>
                    <a:pt x="164893" y="2623"/>
                    <a:pt x="109113" y="111"/>
                  </a:cubicBezTo>
                  <a:cubicBezTo>
                    <a:pt x="107498" y="37"/>
                    <a:pt x="105888" y="1"/>
                    <a:pt x="104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3582475" y="1542900"/>
              <a:ext cx="1106650" cy="2172125"/>
            </a:xfrm>
            <a:custGeom>
              <a:avLst/>
              <a:gdLst/>
              <a:ahLst/>
              <a:cxnLst/>
              <a:rect l="l" t="t" r="r" b="b"/>
              <a:pathLst>
                <a:path w="44266" h="86885" extrusionOk="0">
                  <a:moveTo>
                    <a:pt x="8710" y="1"/>
                  </a:moveTo>
                  <a:cubicBezTo>
                    <a:pt x="3914" y="1"/>
                    <a:pt x="0" y="3883"/>
                    <a:pt x="0" y="8710"/>
                  </a:cubicBezTo>
                  <a:lnTo>
                    <a:pt x="0" y="52193"/>
                  </a:lnTo>
                  <a:cubicBezTo>
                    <a:pt x="0" y="54509"/>
                    <a:pt x="913" y="56727"/>
                    <a:pt x="2544" y="58358"/>
                  </a:cubicBezTo>
                  <a:lnTo>
                    <a:pt x="28640" y="84454"/>
                  </a:lnTo>
                  <a:cubicBezTo>
                    <a:pt x="30328" y="86077"/>
                    <a:pt x="32498" y="86884"/>
                    <a:pt x="34668" y="86884"/>
                  </a:cubicBezTo>
                  <a:cubicBezTo>
                    <a:pt x="36902" y="86884"/>
                    <a:pt x="39136" y="86028"/>
                    <a:pt x="40840" y="84323"/>
                  </a:cubicBezTo>
                  <a:cubicBezTo>
                    <a:pt x="44200" y="80963"/>
                    <a:pt x="44265" y="75548"/>
                    <a:pt x="40971" y="72123"/>
                  </a:cubicBezTo>
                  <a:lnTo>
                    <a:pt x="17419" y="48604"/>
                  </a:lnTo>
                  <a:lnTo>
                    <a:pt x="17419" y="8710"/>
                  </a:lnTo>
                  <a:cubicBezTo>
                    <a:pt x="17419" y="3883"/>
                    <a:pt x="13505" y="1"/>
                    <a:pt x="8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39"/>
          <p:cNvSpPr txBox="1"/>
          <p:nvPr/>
        </p:nvSpPr>
        <p:spPr>
          <a:xfrm>
            <a:off x="4137050" y="4434175"/>
            <a:ext cx="23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Tiempo aproximado: 30 min</a:t>
            </a:r>
            <a:endParaRPr sz="12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0"/>
          <p:cNvSpPr txBox="1"/>
          <p:nvPr/>
        </p:nvSpPr>
        <p:spPr>
          <a:xfrm>
            <a:off x="853687" y="870094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 de datos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4" name="Google Shape;584;p40"/>
          <p:cNvSpPr txBox="1"/>
          <p:nvPr/>
        </p:nvSpPr>
        <p:spPr>
          <a:xfrm>
            <a:off x="907741" y="1343282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Listas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5" name="Google Shape;585;p40"/>
          <p:cNvSpPr txBox="1"/>
          <p:nvPr/>
        </p:nvSpPr>
        <p:spPr>
          <a:xfrm>
            <a:off x="1193231" y="2061975"/>
            <a:ext cx="2956200" cy="18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identifican las listas en Python?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pueden ver los elementos de una lista?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pueden agregar elementos a una lista?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pueden combinar dos o más listas en Python?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6" name="Google Shape;586;p40"/>
          <p:cNvPicPr preferRelativeResize="0"/>
          <p:nvPr/>
        </p:nvPicPr>
        <p:blipFill rotWithShape="1">
          <a:blip r:embed="rId3">
            <a:alphaModFix/>
          </a:blip>
          <a:srcRect l="5013" t="27437" r="36145" b="46615"/>
          <a:stretch/>
        </p:blipFill>
        <p:spPr>
          <a:xfrm>
            <a:off x="4808044" y="1911206"/>
            <a:ext cx="3503400" cy="86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0"/>
          <p:cNvPicPr preferRelativeResize="0"/>
          <p:nvPr/>
        </p:nvPicPr>
        <p:blipFill rotWithShape="1">
          <a:blip r:embed="rId4">
            <a:alphaModFix/>
          </a:blip>
          <a:srcRect l="10623" t="27154" r="35369" b="37806"/>
          <a:stretch/>
        </p:blipFill>
        <p:spPr>
          <a:xfrm>
            <a:off x="4808044" y="3001933"/>
            <a:ext cx="3503400" cy="1241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1"/>
          <p:cNvSpPr txBox="1"/>
          <p:nvPr/>
        </p:nvSpPr>
        <p:spPr>
          <a:xfrm>
            <a:off x="853687" y="489019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 de datos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3" name="Google Shape;593;p41"/>
          <p:cNvSpPr txBox="1"/>
          <p:nvPr/>
        </p:nvSpPr>
        <p:spPr>
          <a:xfrm>
            <a:off x="964891" y="1019357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Listas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41"/>
          <p:cNvSpPr txBox="1"/>
          <p:nvPr/>
        </p:nvSpPr>
        <p:spPr>
          <a:xfrm>
            <a:off x="1581412" y="1457719"/>
            <a:ext cx="6648000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puede acceder a un elemento específico de una lista en Python?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se debe hacer para obtener el primer valor de una lista en Python? 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símbolo se utiliza para indicar el índice de un elemento en una lista en Python?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400"/>
              </a:spcAft>
              <a:buNone/>
            </a:pP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95" name="Google Shape;595;p41"/>
          <p:cNvPicPr preferRelativeResize="0"/>
          <p:nvPr/>
        </p:nvPicPr>
        <p:blipFill rotWithShape="1">
          <a:blip r:embed="rId3">
            <a:alphaModFix/>
          </a:blip>
          <a:srcRect l="5010" t="27436" r="56332" b="64585"/>
          <a:stretch/>
        </p:blipFill>
        <p:spPr>
          <a:xfrm>
            <a:off x="2028581" y="2668350"/>
            <a:ext cx="1600104" cy="18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1"/>
          <p:cNvPicPr preferRelativeResize="0"/>
          <p:nvPr/>
        </p:nvPicPr>
        <p:blipFill rotWithShape="1">
          <a:blip r:embed="rId4">
            <a:alphaModFix/>
          </a:blip>
          <a:srcRect l="7792" t="30256" r="66310" b="31517"/>
          <a:stretch/>
        </p:blipFill>
        <p:spPr>
          <a:xfrm>
            <a:off x="2028581" y="3096822"/>
            <a:ext cx="1600109" cy="1328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41"/>
          <p:cNvGrpSpPr/>
          <p:nvPr/>
        </p:nvGrpSpPr>
        <p:grpSpPr>
          <a:xfrm>
            <a:off x="4112705" y="2725474"/>
            <a:ext cx="4116760" cy="1475991"/>
            <a:chOff x="3580189" y="2024764"/>
            <a:chExt cx="2377843" cy="1410946"/>
          </a:xfrm>
        </p:grpSpPr>
        <p:sp>
          <p:nvSpPr>
            <p:cNvPr id="598" name="Google Shape;598;p41"/>
            <p:cNvSpPr/>
            <p:nvPr/>
          </p:nvSpPr>
          <p:spPr>
            <a:xfrm>
              <a:off x="3580189" y="2024764"/>
              <a:ext cx="2377843" cy="1410946"/>
            </a:xfrm>
            <a:custGeom>
              <a:avLst/>
              <a:gdLst/>
              <a:ahLst/>
              <a:cxnLst/>
              <a:rect l="l" t="t" r="r" b="b"/>
              <a:pathLst>
                <a:path w="2656808" h="1576476" extrusionOk="0">
                  <a:moveTo>
                    <a:pt x="0" y="0"/>
                  </a:moveTo>
                  <a:lnTo>
                    <a:pt x="2265479" y="0"/>
                  </a:lnTo>
                  <a:lnTo>
                    <a:pt x="2656808" y="391329"/>
                  </a:lnTo>
                  <a:lnTo>
                    <a:pt x="2656808" y="1576476"/>
                  </a:lnTo>
                  <a:lnTo>
                    <a:pt x="0" y="1576476"/>
                  </a:ln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5607029" y="2024764"/>
              <a:ext cx="350100" cy="350100"/>
            </a:xfrm>
            <a:prstGeom prst="rtTriangle">
              <a:avLst/>
            </a:prstGeom>
            <a:solidFill>
              <a:srgbClr val="CC00C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41"/>
          <p:cNvSpPr txBox="1"/>
          <p:nvPr/>
        </p:nvSpPr>
        <p:spPr>
          <a:xfrm>
            <a:off x="4339257" y="2916994"/>
            <a:ext cx="3733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rPr>
              <a:t>NOTA</a:t>
            </a:r>
            <a:endParaRPr sz="10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 Python, el primer índice de una lista comienza en 0, por lo que el índice del segundo elemento es 1, el del tercero es 2, el del cuarto es 3, y así sucesivamente. Recuerda muy bien esto, ya que estará presente en todo el curso </a:t>
            </a:r>
            <a:endParaRPr sz="1000">
              <a:solidFill>
                <a:schemeClr val="lt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2"/>
          <p:cNvSpPr txBox="1"/>
          <p:nvPr/>
        </p:nvSpPr>
        <p:spPr>
          <a:xfrm>
            <a:off x="853687" y="489019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 de datos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06" name="Google Shape;606;p42"/>
          <p:cNvSpPr txBox="1"/>
          <p:nvPr/>
        </p:nvSpPr>
        <p:spPr>
          <a:xfrm>
            <a:off x="907741" y="962207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Listas de listas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07" name="Google Shape;607;p42"/>
          <p:cNvPicPr preferRelativeResize="0"/>
          <p:nvPr/>
        </p:nvPicPr>
        <p:blipFill rotWithShape="1">
          <a:blip r:embed="rId3">
            <a:alphaModFix/>
          </a:blip>
          <a:srcRect l="3816" t="30406" r="61329" b="61529"/>
          <a:stretch/>
        </p:blipFill>
        <p:spPr>
          <a:xfrm>
            <a:off x="1467769" y="2274188"/>
            <a:ext cx="2779810" cy="36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2"/>
          <p:cNvPicPr preferRelativeResize="0"/>
          <p:nvPr/>
        </p:nvPicPr>
        <p:blipFill rotWithShape="1">
          <a:blip r:embed="rId3">
            <a:alphaModFix/>
          </a:blip>
          <a:srcRect l="2705" t="54227" r="61173" b="14142"/>
          <a:stretch/>
        </p:blipFill>
        <p:spPr>
          <a:xfrm>
            <a:off x="1391575" y="2573224"/>
            <a:ext cx="2779800" cy="136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2"/>
          <p:cNvPicPr preferRelativeResize="0"/>
          <p:nvPr/>
        </p:nvPicPr>
        <p:blipFill rotWithShape="1">
          <a:blip r:embed="rId4">
            <a:alphaModFix/>
          </a:blip>
          <a:srcRect l="9822" t="50521" r="58163" b="16791"/>
          <a:stretch/>
        </p:blipFill>
        <p:spPr>
          <a:xfrm>
            <a:off x="5628732" y="2333989"/>
            <a:ext cx="2384165" cy="136924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2"/>
          <p:cNvSpPr txBox="1"/>
          <p:nvPr/>
        </p:nvSpPr>
        <p:spPr>
          <a:xfrm>
            <a:off x="907750" y="1315250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Work Sans Medium"/>
                <a:ea typeface="Work Sans Medium"/>
                <a:cs typeface="Work Sans Medium"/>
                <a:sym typeface="Work Sans Medium"/>
              </a:rPr>
              <a:t>A partir de los ejemplos contestemos: 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2683691" y="1715458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2"/>
          <p:cNvSpPr txBox="1"/>
          <p:nvPr/>
        </p:nvSpPr>
        <p:spPr>
          <a:xfrm>
            <a:off x="2574087" y="1770100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3" name="Google Shape;613;p42"/>
          <p:cNvSpPr/>
          <p:nvPr/>
        </p:nvSpPr>
        <p:spPr>
          <a:xfrm>
            <a:off x="6513500" y="1725986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2"/>
          <p:cNvSpPr txBox="1"/>
          <p:nvPr/>
        </p:nvSpPr>
        <p:spPr>
          <a:xfrm>
            <a:off x="6403895" y="1780628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5" name="Google Shape;615;p42"/>
          <p:cNvSpPr txBox="1"/>
          <p:nvPr/>
        </p:nvSpPr>
        <p:spPr>
          <a:xfrm>
            <a:off x="1352050" y="4086225"/>
            <a:ext cx="55515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es posible agregar una lista dentro de otra lista?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se debe hacer para obtener un elemento de la lista que está dentro de otra lista?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/>
          <p:nvPr/>
        </p:nvSpPr>
        <p:spPr>
          <a:xfrm>
            <a:off x="853687" y="499181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 de datos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21" name="Google Shape;621;p43"/>
          <p:cNvSpPr txBox="1"/>
          <p:nvPr/>
        </p:nvSpPr>
        <p:spPr>
          <a:xfrm>
            <a:off x="907741" y="972370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Listas / Cadena de texto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22" name="Google Shape;622;p43"/>
          <p:cNvSpPr txBox="1"/>
          <p:nvPr/>
        </p:nvSpPr>
        <p:spPr>
          <a:xfrm>
            <a:off x="1470346" y="4103863"/>
            <a:ext cx="58968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puede transformar una cadena de texto en una lista?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accede al último elemento de una cadena de texto?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¿En dónde se refleja la diferencia?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623" name="Google Shape;623;p43"/>
          <p:cNvPicPr preferRelativeResize="0"/>
          <p:nvPr/>
        </p:nvPicPr>
        <p:blipFill rotWithShape="1">
          <a:blip r:embed="rId3">
            <a:alphaModFix/>
          </a:blip>
          <a:srcRect l="6388" t="37256" r="59081" b="39540"/>
          <a:stretch/>
        </p:blipFill>
        <p:spPr>
          <a:xfrm>
            <a:off x="1347862" y="2932412"/>
            <a:ext cx="2681693" cy="101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3"/>
          <p:cNvPicPr preferRelativeResize="0"/>
          <p:nvPr/>
        </p:nvPicPr>
        <p:blipFill rotWithShape="1">
          <a:blip r:embed="rId3">
            <a:alphaModFix/>
          </a:blip>
          <a:srcRect l="2515" t="71767" r="41839" b="11332"/>
          <a:stretch/>
        </p:blipFill>
        <p:spPr>
          <a:xfrm>
            <a:off x="1427224" y="2335325"/>
            <a:ext cx="3329650" cy="5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3"/>
          <p:cNvPicPr preferRelativeResize="0"/>
          <p:nvPr/>
        </p:nvPicPr>
        <p:blipFill rotWithShape="1">
          <a:blip r:embed="rId4">
            <a:alphaModFix/>
          </a:blip>
          <a:srcRect l="5546" t="53785" r="52526" b="21545"/>
          <a:stretch/>
        </p:blipFill>
        <p:spPr>
          <a:xfrm>
            <a:off x="5222363" y="2904132"/>
            <a:ext cx="3201413" cy="10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3"/>
          <p:cNvPicPr preferRelativeResize="0"/>
          <p:nvPr/>
        </p:nvPicPr>
        <p:blipFill rotWithShape="1">
          <a:blip r:embed="rId5">
            <a:alphaModFix/>
          </a:blip>
          <a:srcRect l="6777" t="66239" r="39606" b="22269"/>
          <a:stretch/>
        </p:blipFill>
        <p:spPr>
          <a:xfrm>
            <a:off x="5298575" y="2422250"/>
            <a:ext cx="3576149" cy="4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3"/>
          <p:cNvSpPr txBox="1"/>
          <p:nvPr/>
        </p:nvSpPr>
        <p:spPr>
          <a:xfrm>
            <a:off x="907750" y="1315250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Work Sans Medium"/>
                <a:ea typeface="Work Sans Medium"/>
                <a:cs typeface="Work Sans Medium"/>
                <a:sym typeface="Work Sans Medium"/>
              </a:rPr>
              <a:t>A partir de los ejemplos contestemos: 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28" name="Google Shape;628;p43"/>
          <p:cNvSpPr/>
          <p:nvPr/>
        </p:nvSpPr>
        <p:spPr>
          <a:xfrm>
            <a:off x="2683691" y="1715458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3"/>
          <p:cNvSpPr txBox="1"/>
          <p:nvPr/>
        </p:nvSpPr>
        <p:spPr>
          <a:xfrm>
            <a:off x="2574087" y="1770100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0" name="Google Shape;630;p43"/>
          <p:cNvSpPr/>
          <p:nvPr/>
        </p:nvSpPr>
        <p:spPr>
          <a:xfrm>
            <a:off x="6513500" y="1725986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3"/>
          <p:cNvSpPr txBox="1"/>
          <p:nvPr/>
        </p:nvSpPr>
        <p:spPr>
          <a:xfrm>
            <a:off x="6403895" y="1780628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/>
          <p:nvPr/>
        </p:nvSpPr>
        <p:spPr>
          <a:xfrm>
            <a:off x="2157125" y="2450350"/>
            <a:ext cx="494700" cy="494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cxnSp>
        <p:nvCxnSpPr>
          <p:cNvPr id="327" name="Google Shape;327;p23"/>
          <p:cNvCxnSpPr/>
          <p:nvPr/>
        </p:nvCxnSpPr>
        <p:spPr>
          <a:xfrm>
            <a:off x="905400" y="2240075"/>
            <a:ext cx="7362300" cy="0"/>
          </a:xfrm>
          <a:prstGeom prst="straightConnector1">
            <a:avLst/>
          </a:prstGeom>
          <a:noFill/>
          <a:ln w="38100" cap="rnd" cmpd="sng">
            <a:solidFill>
              <a:srgbClr val="999999">
                <a:alpha val="23920"/>
              </a:srgb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28" name="Google Shape;328;p23"/>
          <p:cNvCxnSpPr/>
          <p:nvPr/>
        </p:nvCxnSpPr>
        <p:spPr>
          <a:xfrm>
            <a:off x="4277042" y="1610467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CC00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9" name="Google Shape;329;p23"/>
          <p:cNvSpPr txBox="1"/>
          <p:nvPr/>
        </p:nvSpPr>
        <p:spPr>
          <a:xfrm>
            <a:off x="215906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01</a:t>
            </a:r>
            <a:endParaRPr sz="12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0" name="Google Shape;330;p23"/>
          <p:cNvSpPr txBox="1"/>
          <p:nvPr/>
        </p:nvSpPr>
        <p:spPr>
          <a:xfrm>
            <a:off x="2488600" y="1672550"/>
            <a:ext cx="233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Fundamentos de Data Science</a:t>
            </a:r>
            <a:endParaRPr sz="1000">
              <a:solidFill>
                <a:srgbClr val="CC00C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3039553" y="1431625"/>
            <a:ext cx="123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MÓDULO 1</a:t>
            </a:r>
            <a:endParaRPr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32" name="Google Shape;332;p23"/>
          <p:cNvCxnSpPr/>
          <p:nvPr/>
        </p:nvCxnSpPr>
        <p:spPr>
          <a:xfrm>
            <a:off x="2471642" y="1629517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CC00CC"/>
            </a:solidFill>
            <a:prstDash val="solid"/>
            <a:round/>
            <a:headEnd type="oval" w="sm" len="sm"/>
            <a:tailEnd type="none" w="med" len="med"/>
          </a:ln>
        </p:spPr>
      </p:cxnSp>
      <p:sp>
        <p:nvSpPr>
          <p:cNvPr id="333" name="Google Shape;333;p23"/>
          <p:cNvSpPr txBox="1"/>
          <p:nvPr/>
        </p:nvSpPr>
        <p:spPr>
          <a:xfrm>
            <a:off x="683853" y="1462750"/>
            <a:ext cx="123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b="1">
                <a:solidFill>
                  <a:srgbClr val="B7B7B7"/>
                </a:solidFill>
                <a:latin typeface="Sora"/>
                <a:ea typeface="Sora"/>
                <a:cs typeface="Sora"/>
                <a:sym typeface="Sora"/>
              </a:rPr>
              <a:t>MÓDULO 0</a:t>
            </a:r>
            <a:endParaRPr b="1" i="0" u="none" strike="noStrike" cap="none">
              <a:solidFill>
                <a:srgbClr val="B7B7B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1055250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35" name="Google Shape;335;p23"/>
          <p:cNvSpPr txBox="1"/>
          <p:nvPr/>
        </p:nvSpPr>
        <p:spPr>
          <a:xfrm>
            <a:off x="105718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0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6" name="Google Shape;336;p23"/>
          <p:cNvSpPr txBox="1"/>
          <p:nvPr/>
        </p:nvSpPr>
        <p:spPr>
          <a:xfrm>
            <a:off x="200727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b="1" i="0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7" name="Google Shape;337;p23"/>
          <p:cNvSpPr txBox="1"/>
          <p:nvPr/>
        </p:nvSpPr>
        <p:spPr>
          <a:xfrm>
            <a:off x="90540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8" name="Google Shape;338;p23"/>
          <p:cNvSpPr/>
          <p:nvPr/>
        </p:nvSpPr>
        <p:spPr>
          <a:xfrm>
            <a:off x="2879525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39" name="Google Shape;339;p23"/>
          <p:cNvSpPr txBox="1"/>
          <p:nvPr/>
        </p:nvSpPr>
        <p:spPr>
          <a:xfrm>
            <a:off x="288146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02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272967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3612950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42" name="Google Shape;342;p23"/>
          <p:cNvSpPr txBox="1"/>
          <p:nvPr/>
        </p:nvSpPr>
        <p:spPr>
          <a:xfrm>
            <a:off x="361488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03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346310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4346375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45" name="Google Shape;345;p23"/>
          <p:cNvSpPr txBox="1"/>
          <p:nvPr/>
        </p:nvSpPr>
        <p:spPr>
          <a:xfrm>
            <a:off x="434831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04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6" name="Google Shape;346;p23"/>
          <p:cNvSpPr txBox="1"/>
          <p:nvPr/>
        </p:nvSpPr>
        <p:spPr>
          <a:xfrm>
            <a:off x="419652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5460800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48" name="Google Shape;348;p23"/>
          <p:cNvSpPr txBox="1"/>
          <p:nvPr/>
        </p:nvSpPr>
        <p:spPr>
          <a:xfrm>
            <a:off x="546273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05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9" name="Google Shape;349;p23"/>
          <p:cNvSpPr txBox="1"/>
          <p:nvPr/>
        </p:nvSpPr>
        <p:spPr>
          <a:xfrm>
            <a:off x="531095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23"/>
          <p:cNvSpPr/>
          <p:nvPr/>
        </p:nvSpPr>
        <p:spPr>
          <a:xfrm>
            <a:off x="6194225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619616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06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2" name="Google Shape;352;p23"/>
          <p:cNvSpPr txBox="1"/>
          <p:nvPr/>
        </p:nvSpPr>
        <p:spPr>
          <a:xfrm>
            <a:off x="604437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3" name="Google Shape;353;p23"/>
          <p:cNvSpPr/>
          <p:nvPr/>
        </p:nvSpPr>
        <p:spPr>
          <a:xfrm>
            <a:off x="6912075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54" name="Google Shape;354;p23"/>
          <p:cNvSpPr txBox="1"/>
          <p:nvPr/>
        </p:nvSpPr>
        <p:spPr>
          <a:xfrm>
            <a:off x="691401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07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676222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6" name="Google Shape;356;p23"/>
          <p:cNvSpPr/>
          <p:nvPr/>
        </p:nvSpPr>
        <p:spPr>
          <a:xfrm>
            <a:off x="7645500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57" name="Google Shape;357;p23"/>
          <p:cNvSpPr txBox="1"/>
          <p:nvPr/>
        </p:nvSpPr>
        <p:spPr>
          <a:xfrm>
            <a:off x="764743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08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749565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59" name="Google Shape;359;p23"/>
          <p:cNvCxnSpPr/>
          <p:nvPr/>
        </p:nvCxnSpPr>
        <p:spPr>
          <a:xfrm>
            <a:off x="7422692" y="1610467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60" name="Google Shape;360;p23"/>
          <p:cNvSpPr txBox="1"/>
          <p:nvPr/>
        </p:nvSpPr>
        <p:spPr>
          <a:xfrm>
            <a:off x="5634250" y="1672550"/>
            <a:ext cx="233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B7B7B7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Análisis de Datos</a:t>
            </a:r>
            <a:endParaRPr sz="1000">
              <a:solidFill>
                <a:srgbClr val="B7B7B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6185203" y="1431625"/>
            <a:ext cx="123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b="1">
                <a:solidFill>
                  <a:srgbClr val="B7B7B7"/>
                </a:solidFill>
                <a:latin typeface="Sora"/>
                <a:ea typeface="Sora"/>
                <a:cs typeface="Sora"/>
                <a:sym typeface="Sora"/>
              </a:rPr>
              <a:t>MÓDULO 1</a:t>
            </a:r>
            <a:endParaRPr b="1" i="0" u="none" strike="noStrike" cap="none">
              <a:solidFill>
                <a:srgbClr val="B7B7B7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62" name="Google Shape;362;p23"/>
          <p:cNvCxnSpPr/>
          <p:nvPr/>
        </p:nvCxnSpPr>
        <p:spPr>
          <a:xfrm>
            <a:off x="5617292" y="1629517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oval" w="sm" len="sm"/>
            <a:tailEnd type="none" w="med" len="med"/>
          </a:ln>
        </p:spPr>
      </p:cxnSp>
      <p:sp>
        <p:nvSpPr>
          <p:cNvPr id="363" name="Google Shape;363;p23"/>
          <p:cNvSpPr txBox="1"/>
          <p:nvPr/>
        </p:nvSpPr>
        <p:spPr>
          <a:xfrm>
            <a:off x="809625" y="1672550"/>
            <a:ext cx="102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B7B7B7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Introducción</a:t>
            </a:r>
            <a:endParaRPr sz="1000">
              <a:solidFill>
                <a:srgbClr val="B7B7B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364" name="Google Shape;364;p23"/>
          <p:cNvCxnSpPr/>
          <p:nvPr/>
        </p:nvCxnSpPr>
        <p:spPr>
          <a:xfrm>
            <a:off x="905400" y="2240075"/>
            <a:ext cx="1647300" cy="0"/>
          </a:xfrm>
          <a:prstGeom prst="straightConnector1">
            <a:avLst/>
          </a:prstGeom>
          <a:noFill/>
          <a:ln w="76200" cap="rnd" cmpd="sng">
            <a:solidFill>
              <a:srgbClr val="CC00CC">
                <a:alpha val="23920"/>
              </a:srgbClr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365" name="Google Shape;365;p23"/>
          <p:cNvSpPr/>
          <p:nvPr/>
        </p:nvSpPr>
        <p:spPr>
          <a:xfrm>
            <a:off x="2083025" y="3372950"/>
            <a:ext cx="646500" cy="342900"/>
          </a:xfrm>
          <a:prstGeom prst="roundRect">
            <a:avLst>
              <a:gd name="adj" fmla="val 50000"/>
            </a:avLst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 txBox="1"/>
          <p:nvPr/>
        </p:nvSpPr>
        <p:spPr>
          <a:xfrm>
            <a:off x="2007275" y="3765875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Presentación</a:t>
            </a:r>
            <a:endParaRPr sz="7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de proyecto</a:t>
            </a:r>
            <a:endParaRPr sz="7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7" name="Google Shape;367;p23"/>
          <p:cNvGrpSpPr/>
          <p:nvPr/>
        </p:nvGrpSpPr>
        <p:grpSpPr>
          <a:xfrm>
            <a:off x="2256954" y="3394956"/>
            <a:ext cx="299077" cy="299104"/>
            <a:chOff x="1308631" y="1507830"/>
            <a:chExt cx="350166" cy="350198"/>
          </a:xfrm>
        </p:grpSpPr>
        <p:sp>
          <p:nvSpPr>
            <p:cNvPr id="368" name="Google Shape;368;p23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23"/>
          <p:cNvSpPr/>
          <p:nvPr/>
        </p:nvSpPr>
        <p:spPr>
          <a:xfrm>
            <a:off x="5384750" y="3372950"/>
            <a:ext cx="646500" cy="342900"/>
          </a:xfrm>
          <a:prstGeom prst="roundRect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3"/>
          <p:cNvSpPr txBox="1"/>
          <p:nvPr/>
        </p:nvSpPr>
        <p:spPr>
          <a:xfrm>
            <a:off x="5309000" y="3765875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Presentación</a:t>
            </a:r>
            <a:endParaRPr sz="7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 de proyecto</a:t>
            </a:r>
            <a:endParaRPr sz="7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74" name="Google Shape;374;p23"/>
          <p:cNvGrpSpPr/>
          <p:nvPr/>
        </p:nvGrpSpPr>
        <p:grpSpPr>
          <a:xfrm>
            <a:off x="5558679" y="3394956"/>
            <a:ext cx="299077" cy="299104"/>
            <a:chOff x="1308631" y="1507830"/>
            <a:chExt cx="350166" cy="350198"/>
          </a:xfrm>
        </p:grpSpPr>
        <p:sp>
          <p:nvSpPr>
            <p:cNvPr id="375" name="Google Shape;375;p23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5"/>
          <p:cNvSpPr/>
          <p:nvPr/>
        </p:nvSpPr>
        <p:spPr>
          <a:xfrm>
            <a:off x="4652456" y="-1344431"/>
            <a:ext cx="6880800" cy="6879900"/>
          </a:xfrm>
          <a:prstGeom prst="ellipse">
            <a:avLst/>
          </a:prstGeom>
          <a:noFill/>
          <a:ln w="19050" cap="flat" cmpd="sng">
            <a:solidFill>
              <a:srgbClr val="CC00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5"/>
          <p:cNvSpPr/>
          <p:nvPr/>
        </p:nvSpPr>
        <p:spPr>
          <a:xfrm>
            <a:off x="5473174" y="1612761"/>
            <a:ext cx="1634400" cy="24009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5"/>
          <p:cNvSpPr txBox="1"/>
          <p:nvPr/>
        </p:nvSpPr>
        <p:spPr>
          <a:xfrm>
            <a:off x="907751" y="2090150"/>
            <a:ext cx="3462600" cy="21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Muestra el resultado que obtuviste en el siguiente ejercicio presente en el notebook de la semana: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144000" marR="72000" lvl="0" indent="-141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CC"/>
              </a:buClr>
              <a:buSzPts val="11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Genera una lista llamada numeros_primos que contenga los siguientes valores: 1 2 3 5 7 11 13 17 19 23 29 31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144000" marR="72000" lvl="0" indent="-141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1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Ahora deberás indicar cuál es el tercer valor, el séptimo valor y el último valor usando las expresiones que aprendimos en este apartado.</a:t>
            </a:r>
            <a:endParaRPr sz="800" b="0" i="0" u="none" strike="noStrike" cap="none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43" name="Google Shape;643;p45"/>
          <p:cNvSpPr txBox="1"/>
          <p:nvPr/>
        </p:nvSpPr>
        <p:spPr>
          <a:xfrm>
            <a:off x="853688" y="678938"/>
            <a:ext cx="257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Ejercicios</a:t>
            </a:r>
            <a:endParaRPr sz="33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44" name="Google Shape;644;p45"/>
          <p:cNvSpPr txBox="1"/>
          <p:nvPr/>
        </p:nvSpPr>
        <p:spPr>
          <a:xfrm>
            <a:off x="907741" y="1266426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Listas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45" name="Google Shape;645;p45"/>
          <p:cNvPicPr preferRelativeResize="0"/>
          <p:nvPr/>
        </p:nvPicPr>
        <p:blipFill rotWithShape="1">
          <a:blip r:embed="rId3">
            <a:alphaModFix/>
          </a:blip>
          <a:srcRect l="39053" t="13200" r="29843" b="5564"/>
          <a:stretch/>
        </p:blipFill>
        <p:spPr>
          <a:xfrm>
            <a:off x="5473265" y="1604335"/>
            <a:ext cx="1634400" cy="2400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646" name="Google Shape;646;p45"/>
          <p:cNvPicPr preferRelativeResize="0"/>
          <p:nvPr/>
        </p:nvPicPr>
        <p:blipFill rotWithShape="1">
          <a:blip r:embed="rId3">
            <a:alphaModFix/>
          </a:blip>
          <a:srcRect l="33173" r="40753" b="10007"/>
          <a:stretch/>
        </p:blipFill>
        <p:spPr>
          <a:xfrm>
            <a:off x="5153663" y="1214171"/>
            <a:ext cx="1369992" cy="265976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5"/>
          <p:cNvSpPr/>
          <p:nvPr/>
        </p:nvSpPr>
        <p:spPr>
          <a:xfrm>
            <a:off x="1137675" y="4373675"/>
            <a:ext cx="2673300" cy="3693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5"/>
          <p:cNvGrpSpPr/>
          <p:nvPr/>
        </p:nvGrpSpPr>
        <p:grpSpPr>
          <a:xfrm>
            <a:off x="1248289" y="4431471"/>
            <a:ext cx="253970" cy="253709"/>
            <a:chOff x="1190625" y="236975"/>
            <a:chExt cx="5225725" cy="5220350"/>
          </a:xfrm>
        </p:grpSpPr>
        <p:sp>
          <p:nvSpPr>
            <p:cNvPr id="649" name="Google Shape;649;p45"/>
            <p:cNvSpPr/>
            <p:nvPr/>
          </p:nvSpPr>
          <p:spPr>
            <a:xfrm>
              <a:off x="1190625" y="5022625"/>
              <a:ext cx="2174950" cy="434700"/>
            </a:xfrm>
            <a:custGeom>
              <a:avLst/>
              <a:gdLst/>
              <a:ahLst/>
              <a:cxnLst/>
              <a:rect l="l" t="t" r="r" b="b"/>
              <a:pathLst>
                <a:path w="86998" h="17388" extrusionOk="0">
                  <a:moveTo>
                    <a:pt x="8710" y="1"/>
                  </a:moveTo>
                  <a:cubicBezTo>
                    <a:pt x="3882" y="1"/>
                    <a:pt x="0" y="3883"/>
                    <a:pt x="0" y="8678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78288" y="17387"/>
                  </a:lnTo>
                  <a:cubicBezTo>
                    <a:pt x="83083" y="17387"/>
                    <a:pt x="86997" y="13505"/>
                    <a:pt x="86997" y="8678"/>
                  </a:cubicBezTo>
                  <a:cubicBezTo>
                    <a:pt x="86997" y="3883"/>
                    <a:pt x="83083" y="1"/>
                    <a:pt x="78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190625" y="4152500"/>
              <a:ext cx="1739475" cy="434675"/>
            </a:xfrm>
            <a:custGeom>
              <a:avLst/>
              <a:gdLst/>
              <a:ahLst/>
              <a:cxnLst/>
              <a:rect l="l" t="t" r="r" b="b"/>
              <a:pathLst>
                <a:path w="69579" h="17387" extrusionOk="0">
                  <a:moveTo>
                    <a:pt x="8710" y="0"/>
                  </a:moveTo>
                  <a:cubicBezTo>
                    <a:pt x="3882" y="0"/>
                    <a:pt x="0" y="3882"/>
                    <a:pt x="0" y="8710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60901" y="17387"/>
                  </a:lnTo>
                  <a:cubicBezTo>
                    <a:pt x="65696" y="17387"/>
                    <a:pt x="69578" y="13505"/>
                    <a:pt x="69578" y="8710"/>
                  </a:cubicBezTo>
                  <a:cubicBezTo>
                    <a:pt x="69578" y="3882"/>
                    <a:pt x="65696" y="0"/>
                    <a:pt x="60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190625" y="3282350"/>
              <a:ext cx="1304800" cy="435500"/>
            </a:xfrm>
            <a:custGeom>
              <a:avLst/>
              <a:gdLst/>
              <a:ahLst/>
              <a:cxnLst/>
              <a:rect l="l" t="t" r="r" b="b"/>
              <a:pathLst>
                <a:path w="52192" h="17420" extrusionOk="0">
                  <a:moveTo>
                    <a:pt x="8710" y="1"/>
                  </a:moveTo>
                  <a:cubicBezTo>
                    <a:pt x="3882" y="1"/>
                    <a:pt x="0" y="3915"/>
                    <a:pt x="0" y="8710"/>
                  </a:cubicBezTo>
                  <a:cubicBezTo>
                    <a:pt x="0" y="13506"/>
                    <a:pt x="3882" y="17420"/>
                    <a:pt x="8710" y="17420"/>
                  </a:cubicBezTo>
                  <a:lnTo>
                    <a:pt x="43482" y="17420"/>
                  </a:lnTo>
                  <a:cubicBezTo>
                    <a:pt x="48310" y="17420"/>
                    <a:pt x="52192" y="13506"/>
                    <a:pt x="52192" y="8710"/>
                  </a:cubicBezTo>
                  <a:cubicBezTo>
                    <a:pt x="52192" y="3915"/>
                    <a:pt x="48310" y="1"/>
                    <a:pt x="43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1190625" y="236975"/>
              <a:ext cx="5225725" cy="5210800"/>
            </a:xfrm>
            <a:custGeom>
              <a:avLst/>
              <a:gdLst/>
              <a:ahLst/>
              <a:cxnLst/>
              <a:rect l="l" t="t" r="r" b="b"/>
              <a:pathLst>
                <a:path w="209029" h="208432" extrusionOk="0">
                  <a:moveTo>
                    <a:pt x="104286" y="1"/>
                  </a:moveTo>
                  <a:cubicBezTo>
                    <a:pt x="50626" y="1"/>
                    <a:pt x="5334" y="40964"/>
                    <a:pt x="424" y="94937"/>
                  </a:cubicBezTo>
                  <a:cubicBezTo>
                    <a:pt x="0" y="99732"/>
                    <a:pt x="3523" y="103973"/>
                    <a:pt x="8318" y="104397"/>
                  </a:cubicBezTo>
                  <a:cubicBezTo>
                    <a:pt x="8579" y="104420"/>
                    <a:pt x="8838" y="104432"/>
                    <a:pt x="9095" y="104432"/>
                  </a:cubicBezTo>
                  <a:cubicBezTo>
                    <a:pt x="13533" y="104432"/>
                    <a:pt x="17344" y="101036"/>
                    <a:pt x="17745" y="96503"/>
                  </a:cubicBezTo>
                  <a:cubicBezTo>
                    <a:pt x="20811" y="62904"/>
                    <a:pt x="43026" y="34101"/>
                    <a:pt x="74765" y="22619"/>
                  </a:cubicBezTo>
                  <a:cubicBezTo>
                    <a:pt x="84429" y="19123"/>
                    <a:pt x="94441" y="17423"/>
                    <a:pt x="104367" y="17423"/>
                  </a:cubicBezTo>
                  <a:cubicBezTo>
                    <a:pt x="127040" y="17423"/>
                    <a:pt x="149265" y="26291"/>
                    <a:pt x="165872" y="42876"/>
                  </a:cubicBezTo>
                  <a:cubicBezTo>
                    <a:pt x="189750" y="66721"/>
                    <a:pt x="197644" y="102244"/>
                    <a:pt x="186194" y="133983"/>
                  </a:cubicBezTo>
                  <a:cubicBezTo>
                    <a:pt x="174712" y="165722"/>
                    <a:pt x="145909" y="187936"/>
                    <a:pt x="112310" y="191035"/>
                  </a:cubicBezTo>
                  <a:cubicBezTo>
                    <a:pt x="107515" y="191231"/>
                    <a:pt x="103796" y="195309"/>
                    <a:pt x="103992" y="200104"/>
                  </a:cubicBezTo>
                  <a:cubicBezTo>
                    <a:pt x="104214" y="204760"/>
                    <a:pt x="108034" y="208432"/>
                    <a:pt x="112675" y="208432"/>
                  </a:cubicBezTo>
                  <a:cubicBezTo>
                    <a:pt x="112814" y="208432"/>
                    <a:pt x="112953" y="208428"/>
                    <a:pt x="113093" y="208422"/>
                  </a:cubicBezTo>
                  <a:cubicBezTo>
                    <a:pt x="113321" y="208422"/>
                    <a:pt x="113615" y="208422"/>
                    <a:pt x="113876" y="208389"/>
                  </a:cubicBezTo>
                  <a:cubicBezTo>
                    <a:pt x="167764" y="203757"/>
                    <a:pt x="209028" y="158513"/>
                    <a:pt x="208767" y="104430"/>
                  </a:cubicBezTo>
                  <a:cubicBezTo>
                    <a:pt x="208800" y="48617"/>
                    <a:pt x="164893" y="2623"/>
                    <a:pt x="109113" y="111"/>
                  </a:cubicBezTo>
                  <a:cubicBezTo>
                    <a:pt x="107498" y="37"/>
                    <a:pt x="105888" y="1"/>
                    <a:pt x="104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3582475" y="1542900"/>
              <a:ext cx="1106650" cy="2172125"/>
            </a:xfrm>
            <a:custGeom>
              <a:avLst/>
              <a:gdLst/>
              <a:ahLst/>
              <a:cxnLst/>
              <a:rect l="l" t="t" r="r" b="b"/>
              <a:pathLst>
                <a:path w="44266" h="86885" extrusionOk="0">
                  <a:moveTo>
                    <a:pt x="8710" y="1"/>
                  </a:moveTo>
                  <a:cubicBezTo>
                    <a:pt x="3914" y="1"/>
                    <a:pt x="0" y="3883"/>
                    <a:pt x="0" y="8710"/>
                  </a:cubicBezTo>
                  <a:lnTo>
                    <a:pt x="0" y="52193"/>
                  </a:lnTo>
                  <a:cubicBezTo>
                    <a:pt x="0" y="54509"/>
                    <a:pt x="913" y="56727"/>
                    <a:pt x="2544" y="58358"/>
                  </a:cubicBezTo>
                  <a:lnTo>
                    <a:pt x="28640" y="84454"/>
                  </a:lnTo>
                  <a:cubicBezTo>
                    <a:pt x="30328" y="86077"/>
                    <a:pt x="32498" y="86884"/>
                    <a:pt x="34668" y="86884"/>
                  </a:cubicBezTo>
                  <a:cubicBezTo>
                    <a:pt x="36902" y="86884"/>
                    <a:pt x="39136" y="86028"/>
                    <a:pt x="40840" y="84323"/>
                  </a:cubicBezTo>
                  <a:cubicBezTo>
                    <a:pt x="44200" y="80963"/>
                    <a:pt x="44265" y="75548"/>
                    <a:pt x="40971" y="72123"/>
                  </a:cubicBezTo>
                  <a:lnTo>
                    <a:pt x="17419" y="48604"/>
                  </a:lnTo>
                  <a:lnTo>
                    <a:pt x="17419" y="8710"/>
                  </a:lnTo>
                  <a:cubicBezTo>
                    <a:pt x="17419" y="3883"/>
                    <a:pt x="13505" y="1"/>
                    <a:pt x="8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45"/>
          <p:cNvSpPr txBox="1"/>
          <p:nvPr/>
        </p:nvSpPr>
        <p:spPr>
          <a:xfrm>
            <a:off x="1502250" y="4373675"/>
            <a:ext cx="23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Tiempo aproximado: 10 min</a:t>
            </a:r>
            <a:endParaRPr sz="12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/>
          <p:nvPr/>
        </p:nvSpPr>
        <p:spPr>
          <a:xfrm rot="-5400000">
            <a:off x="2186025" y="-6929400"/>
            <a:ext cx="1285800" cy="125730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6"/>
          <p:cNvSpPr/>
          <p:nvPr/>
        </p:nvSpPr>
        <p:spPr>
          <a:xfrm rot="-5400000">
            <a:off x="-5922150" y="392925"/>
            <a:ext cx="7043700" cy="48006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6"/>
          <p:cNvSpPr/>
          <p:nvPr/>
        </p:nvSpPr>
        <p:spPr>
          <a:xfrm rot="-5400000">
            <a:off x="3672038" y="957300"/>
            <a:ext cx="1257300" cy="9629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title"/>
          </p:nvPr>
        </p:nvSpPr>
        <p:spPr>
          <a:xfrm>
            <a:off x="5148250" y="2962738"/>
            <a:ext cx="27552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Volvemos en 10 minutos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 txBox="1"/>
          <p:nvPr/>
        </p:nvSpPr>
        <p:spPr>
          <a:xfrm>
            <a:off x="853687" y="904594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 de datos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2" name="Google Shape;672;p48"/>
          <p:cNvSpPr txBox="1"/>
          <p:nvPr/>
        </p:nvSpPr>
        <p:spPr>
          <a:xfrm>
            <a:off x="907741" y="1377782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Listas / Actualizar elemento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3" name="Google Shape;673;p48"/>
          <p:cNvSpPr txBox="1"/>
          <p:nvPr/>
        </p:nvSpPr>
        <p:spPr>
          <a:xfrm>
            <a:off x="1057506" y="1949475"/>
            <a:ext cx="7029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 común que uno o varios elementos de una lista deban modificarse en el código. 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400"/>
              </a:spcAft>
              <a:buNone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realiza ese cambio? Describe el proceso que se debería usar en este ejemplo.  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674" name="Google Shape;674;p48"/>
          <p:cNvPicPr preferRelativeResize="0"/>
          <p:nvPr/>
        </p:nvPicPr>
        <p:blipFill rotWithShape="1">
          <a:blip r:embed="rId3">
            <a:alphaModFix/>
          </a:blip>
          <a:srcRect l="9334" t="18299" r="46195" b="51969"/>
          <a:stretch/>
        </p:blipFill>
        <p:spPr>
          <a:xfrm>
            <a:off x="2838772" y="2766876"/>
            <a:ext cx="3836914" cy="14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9"/>
          <p:cNvSpPr txBox="1"/>
          <p:nvPr/>
        </p:nvSpPr>
        <p:spPr>
          <a:xfrm>
            <a:off x="853687" y="584906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 de datos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0" name="Google Shape;680;p49"/>
          <p:cNvSpPr txBox="1"/>
          <p:nvPr/>
        </p:nvSpPr>
        <p:spPr>
          <a:xfrm>
            <a:off x="907741" y="1058095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Listas / </a:t>
            </a:r>
            <a:r>
              <a:rPr lang="es" sz="1400" b="1" i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In </a:t>
            </a: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y</a:t>
            </a:r>
            <a:r>
              <a:rPr lang="es" sz="1400" b="1" i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 not in</a:t>
            </a:r>
            <a:endParaRPr sz="1400" b="1" i="1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1" name="Google Shape;681;p49"/>
          <p:cNvSpPr txBox="1"/>
          <p:nvPr/>
        </p:nvSpPr>
        <p:spPr>
          <a:xfrm>
            <a:off x="1074997" y="3948825"/>
            <a:ext cx="38313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es una palabra reservada? 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¿Para qué sirve la palabra reservada </a:t>
            </a:r>
            <a:r>
              <a:rPr lang="es" sz="11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</a:t>
            </a: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? 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¿Para qué sirve la palabra reservada </a:t>
            </a:r>
            <a:r>
              <a:rPr lang="es" sz="11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not in</a:t>
            </a: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?</a:t>
            </a:r>
            <a:r>
              <a:rPr lang="es" sz="1200" i="1">
                <a:solidFill>
                  <a:srgbClr val="00EBD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 sz="1100">
              <a:solidFill>
                <a:srgbClr val="FD43B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682" name="Google Shape;682;p49"/>
          <p:cNvPicPr preferRelativeResize="0"/>
          <p:nvPr/>
        </p:nvPicPr>
        <p:blipFill rotWithShape="1">
          <a:blip r:embed="rId3">
            <a:alphaModFix/>
          </a:blip>
          <a:srcRect l="6000" t="43448" r="54231" b="33653"/>
          <a:stretch/>
        </p:blipFill>
        <p:spPr>
          <a:xfrm>
            <a:off x="1074994" y="3123500"/>
            <a:ext cx="2658902" cy="86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9"/>
          <p:cNvPicPr preferRelativeResize="0"/>
          <p:nvPr/>
        </p:nvPicPr>
        <p:blipFill rotWithShape="1">
          <a:blip r:embed="rId3">
            <a:alphaModFix/>
          </a:blip>
          <a:srcRect l="5998" t="10688" r="14869" b="80827"/>
          <a:stretch/>
        </p:blipFill>
        <p:spPr>
          <a:xfrm>
            <a:off x="1074994" y="2075794"/>
            <a:ext cx="4737826" cy="28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9"/>
          <p:cNvPicPr preferRelativeResize="0"/>
          <p:nvPr/>
        </p:nvPicPr>
        <p:blipFill rotWithShape="1">
          <a:blip r:embed="rId4">
            <a:alphaModFix/>
          </a:blip>
          <a:srcRect l="8869" t="36030" r="56804" b="48330"/>
          <a:stretch/>
        </p:blipFill>
        <p:spPr>
          <a:xfrm>
            <a:off x="1074994" y="2401822"/>
            <a:ext cx="2658902" cy="681386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9"/>
          <p:cNvSpPr txBox="1"/>
          <p:nvPr/>
        </p:nvSpPr>
        <p:spPr>
          <a:xfrm>
            <a:off x="907750" y="1467650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Work Sans Medium"/>
                <a:ea typeface="Work Sans Medium"/>
                <a:cs typeface="Work Sans Medium"/>
                <a:sym typeface="Work Sans Medium"/>
              </a:rPr>
              <a:t>A partir del ejemplo contestemos: 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"/>
          <p:cNvSpPr txBox="1"/>
          <p:nvPr/>
        </p:nvSpPr>
        <p:spPr>
          <a:xfrm>
            <a:off x="853687" y="948506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 de datos</a:t>
            </a:r>
            <a:endParaRPr sz="3300" b="1" i="0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1" name="Google Shape;691;p50"/>
          <p:cNvSpPr txBox="1"/>
          <p:nvPr/>
        </p:nvSpPr>
        <p:spPr>
          <a:xfrm>
            <a:off x="907741" y="1421695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Tuplas</a:t>
            </a:r>
            <a:endParaRPr sz="1400" b="1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2" name="Google Shape;692;p50"/>
          <p:cNvSpPr txBox="1"/>
          <p:nvPr/>
        </p:nvSpPr>
        <p:spPr>
          <a:xfrm>
            <a:off x="1233209" y="3399338"/>
            <a:ext cx="5807400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¿El ejemplo representa una lista o una tupla?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significa que una tupla sea inmutable?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diferencian visualmente las listas de las tuplas?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400"/>
              </a:spcAft>
              <a:buNone/>
            </a:pP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693" name="Google Shape;693;p50"/>
          <p:cNvPicPr preferRelativeResize="0"/>
          <p:nvPr/>
        </p:nvPicPr>
        <p:blipFill rotWithShape="1">
          <a:blip r:embed="rId3">
            <a:alphaModFix/>
          </a:blip>
          <a:srcRect l="4646" t="29948" r="30733" b="45666"/>
          <a:stretch/>
        </p:blipFill>
        <p:spPr>
          <a:xfrm>
            <a:off x="1138131" y="2175894"/>
            <a:ext cx="4608000" cy="97804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0"/>
          <p:cNvSpPr txBox="1"/>
          <p:nvPr/>
        </p:nvSpPr>
        <p:spPr>
          <a:xfrm>
            <a:off x="1051825" y="1775700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Work Sans Medium"/>
                <a:ea typeface="Work Sans Medium"/>
                <a:cs typeface="Work Sans Medium"/>
                <a:sym typeface="Work Sans Medium"/>
              </a:rPr>
              <a:t>A partir del ejemplo contestemos: 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"/>
          <p:cNvSpPr txBox="1"/>
          <p:nvPr/>
        </p:nvSpPr>
        <p:spPr>
          <a:xfrm>
            <a:off x="853687" y="766763"/>
            <a:ext cx="46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 de datos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51"/>
          <p:cNvSpPr txBox="1"/>
          <p:nvPr/>
        </p:nvSpPr>
        <p:spPr>
          <a:xfrm>
            <a:off x="907741" y="1239951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Diccionario</a:t>
            </a:r>
            <a:endParaRPr sz="1400" b="1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51"/>
          <p:cNvSpPr txBox="1"/>
          <p:nvPr/>
        </p:nvSpPr>
        <p:spPr>
          <a:xfrm>
            <a:off x="1177163" y="3701206"/>
            <a:ext cx="6277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diferencian los diccionarios de las listas?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3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símbolos se utilizan en los diccionarios? Describe su uso.</a:t>
            </a:r>
            <a:r>
              <a:rPr lang="es" sz="13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702" name="Google Shape;702;p51"/>
          <p:cNvPicPr preferRelativeResize="0"/>
          <p:nvPr/>
        </p:nvPicPr>
        <p:blipFill rotWithShape="1">
          <a:blip r:embed="rId3">
            <a:alphaModFix/>
          </a:blip>
          <a:srcRect l="7250" t="46060" r="6838" b="25732"/>
          <a:stretch/>
        </p:blipFill>
        <p:spPr>
          <a:xfrm>
            <a:off x="1268051" y="2391650"/>
            <a:ext cx="5922552" cy="10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1"/>
          <p:cNvSpPr txBox="1"/>
          <p:nvPr/>
        </p:nvSpPr>
        <p:spPr>
          <a:xfrm>
            <a:off x="1051825" y="1775700"/>
            <a:ext cx="40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Work Sans Medium"/>
                <a:ea typeface="Work Sans Medium"/>
                <a:cs typeface="Work Sans Medium"/>
                <a:sym typeface="Work Sans Medium"/>
              </a:rPr>
              <a:t>A partir del ejemplo contestemos: 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2"/>
          <p:cNvSpPr txBox="1"/>
          <p:nvPr/>
        </p:nvSpPr>
        <p:spPr>
          <a:xfrm>
            <a:off x="853672" y="805175"/>
            <a:ext cx="558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1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Estructuras de control</a:t>
            </a:r>
            <a:endParaRPr sz="31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9" name="Google Shape;709;p52"/>
          <p:cNvSpPr txBox="1"/>
          <p:nvPr/>
        </p:nvSpPr>
        <p:spPr>
          <a:xfrm>
            <a:off x="907745" y="1278375"/>
            <a:ext cx="426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Operadores booleanos / comparaciones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0" name="Google Shape;710;p52"/>
          <p:cNvSpPr txBox="1"/>
          <p:nvPr/>
        </p:nvSpPr>
        <p:spPr>
          <a:xfrm>
            <a:off x="1743150" y="1813125"/>
            <a:ext cx="57930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400"/>
              </a:spcAft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Las comparaciones son sentencias lógicas que solo pueden arrojar dos posibles resultados: verdadero (True) o falso (False). Usaremos los caracteres de la siguiente tabla para comparar elementos en el ejemplo de la derecha. 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711" name="Google Shape;711;p52"/>
          <p:cNvCxnSpPr/>
          <p:nvPr/>
        </p:nvCxnSpPr>
        <p:spPr>
          <a:xfrm flipH="1">
            <a:off x="1643119" y="1889625"/>
            <a:ext cx="4800" cy="583800"/>
          </a:xfrm>
          <a:prstGeom prst="straightConnector1">
            <a:avLst/>
          </a:pr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2" name="Google Shape;712;p52"/>
          <p:cNvPicPr preferRelativeResize="0"/>
          <p:nvPr/>
        </p:nvPicPr>
        <p:blipFill rotWithShape="1">
          <a:blip r:embed="rId3">
            <a:alphaModFix/>
          </a:blip>
          <a:srcRect l="9104" t="25251" r="48072" b="16186"/>
          <a:stretch/>
        </p:blipFill>
        <p:spPr>
          <a:xfrm>
            <a:off x="2137691" y="2759250"/>
            <a:ext cx="2443958" cy="1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2"/>
          <p:cNvPicPr preferRelativeResize="0"/>
          <p:nvPr/>
        </p:nvPicPr>
        <p:blipFill rotWithShape="1">
          <a:blip r:embed="rId4">
            <a:alphaModFix/>
          </a:blip>
          <a:srcRect l="7071" t="34192" r="56866" b="5884"/>
          <a:stretch/>
        </p:blipFill>
        <p:spPr>
          <a:xfrm>
            <a:off x="4948300" y="2711475"/>
            <a:ext cx="2062426" cy="192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3"/>
          <p:cNvSpPr txBox="1"/>
          <p:nvPr/>
        </p:nvSpPr>
        <p:spPr>
          <a:xfrm>
            <a:off x="853673" y="904600"/>
            <a:ext cx="552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1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Estructuras de control</a:t>
            </a:r>
            <a:endParaRPr sz="31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9" name="Google Shape;719;p53"/>
          <p:cNvSpPr txBox="1"/>
          <p:nvPr/>
        </p:nvSpPr>
        <p:spPr>
          <a:xfrm>
            <a:off x="907745" y="1377788"/>
            <a:ext cx="426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Declaración </a:t>
            </a:r>
            <a:r>
              <a:rPr lang="es" sz="1400" b="1" i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if</a:t>
            </a:r>
            <a:endParaRPr sz="1400" b="1" i="1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0" name="Google Shape;720;p53"/>
          <p:cNvSpPr txBox="1"/>
          <p:nvPr/>
        </p:nvSpPr>
        <p:spPr>
          <a:xfrm>
            <a:off x="2372766" y="2014444"/>
            <a:ext cx="46080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¿Para qué sirve la declaración if? 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Explica cómo se interpretaría las líneas de código del ejemplo. 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721" name="Google Shape;721;p53"/>
          <p:cNvPicPr preferRelativeResize="0"/>
          <p:nvPr/>
        </p:nvPicPr>
        <p:blipFill rotWithShape="1">
          <a:blip r:embed="rId3">
            <a:alphaModFix/>
          </a:blip>
          <a:srcRect l="5767" t="34425" r="50833" b="40498"/>
          <a:stretch/>
        </p:blipFill>
        <p:spPr>
          <a:xfrm>
            <a:off x="3058417" y="2893937"/>
            <a:ext cx="3409613" cy="11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/>
        </p:nvSpPr>
        <p:spPr>
          <a:xfrm>
            <a:off x="1237925" y="1393174"/>
            <a:ext cx="282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2400"/>
              <a:buFont typeface="Sora"/>
              <a:buNone/>
            </a:pPr>
            <a:r>
              <a:rPr lang="es" sz="22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Lenguaje Python</a:t>
            </a:r>
            <a:endParaRPr sz="2200" b="1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24BB"/>
                </a:solidFill>
                <a:latin typeface="Work Sans"/>
                <a:ea typeface="Work Sans"/>
                <a:cs typeface="Work Sans"/>
                <a:sym typeface="Work Sans"/>
              </a:rPr>
              <a:t>Números y cadenas de texto</a:t>
            </a:r>
            <a:endParaRPr sz="2200" b="1">
              <a:solidFill>
                <a:srgbClr val="4124BB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1237925" y="2190749"/>
            <a:ext cx="282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2400"/>
              <a:buFont typeface="Sora"/>
              <a:buNone/>
            </a:pPr>
            <a:r>
              <a:rPr lang="es" sz="22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Ejercicios</a:t>
            </a:r>
            <a:endParaRPr sz="2200" b="1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24BB"/>
                </a:solidFill>
                <a:latin typeface="Work Sans"/>
                <a:ea typeface="Work Sans"/>
                <a:cs typeface="Work Sans"/>
                <a:sym typeface="Work Sans"/>
              </a:rPr>
              <a:t>Individuales</a:t>
            </a:r>
            <a:endParaRPr sz="2200" b="1">
              <a:solidFill>
                <a:srgbClr val="4124BB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5" name="Google Shape;385;p24"/>
          <p:cNvSpPr txBox="1"/>
          <p:nvPr/>
        </p:nvSpPr>
        <p:spPr>
          <a:xfrm>
            <a:off x="1237925" y="2988325"/>
            <a:ext cx="310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Estructura de datos</a:t>
            </a:r>
            <a:endParaRPr sz="2200" b="1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24BB"/>
                </a:solidFill>
                <a:latin typeface="Work Sans"/>
                <a:ea typeface="Work Sans"/>
                <a:cs typeface="Work Sans"/>
                <a:sym typeface="Work Sans"/>
              </a:rPr>
              <a:t>Listas y operadores booleanos</a:t>
            </a:r>
            <a:endParaRPr b="1">
              <a:solidFill>
                <a:srgbClr val="4124BB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6" name="Google Shape;386;p24"/>
          <p:cNvSpPr txBox="1"/>
          <p:nvPr/>
        </p:nvSpPr>
        <p:spPr>
          <a:xfrm>
            <a:off x="4847500" y="1404724"/>
            <a:ext cx="282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2400"/>
              <a:buFont typeface="Sora"/>
              <a:buNone/>
            </a:pPr>
            <a:r>
              <a:rPr lang="es" sz="22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Brake</a:t>
            </a:r>
            <a:endParaRPr sz="2200" b="1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24BB"/>
                </a:solidFill>
                <a:latin typeface="Work Sans"/>
                <a:ea typeface="Work Sans"/>
                <a:cs typeface="Work Sans"/>
                <a:sym typeface="Work Sans"/>
              </a:rPr>
              <a:t>20 minutos</a:t>
            </a:r>
            <a:endParaRPr sz="2200" b="1">
              <a:solidFill>
                <a:srgbClr val="4124BB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4"/>
          <p:cNvSpPr txBox="1"/>
          <p:nvPr/>
        </p:nvSpPr>
        <p:spPr>
          <a:xfrm>
            <a:off x="4847500" y="2202300"/>
            <a:ext cx="362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2400"/>
              <a:buFont typeface="Sora"/>
              <a:buNone/>
            </a:pPr>
            <a:r>
              <a:rPr lang="es" sz="22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Estructuras de control</a:t>
            </a:r>
            <a:endParaRPr sz="2200" b="1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24BB"/>
                </a:solidFill>
                <a:latin typeface="Work Sans"/>
                <a:ea typeface="Work Sans"/>
                <a:cs typeface="Work Sans"/>
                <a:sym typeface="Work Sans"/>
              </a:rPr>
              <a:t>Declaraciones y bucles</a:t>
            </a:r>
            <a:endParaRPr sz="2200" b="1">
              <a:solidFill>
                <a:srgbClr val="4124BB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4847500" y="2999875"/>
            <a:ext cx="310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Reto de la semana</a:t>
            </a:r>
            <a:endParaRPr sz="2200" b="1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4124BB"/>
                </a:solidFill>
                <a:latin typeface="Work Sans"/>
                <a:ea typeface="Work Sans"/>
                <a:cs typeface="Work Sans"/>
                <a:sym typeface="Work Sans"/>
              </a:rPr>
              <a:t>Bucle for</a:t>
            </a:r>
            <a:endParaRPr b="1">
              <a:solidFill>
                <a:srgbClr val="4124BB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4"/>
          <p:cNvSpPr txBox="1"/>
          <p:nvPr/>
        </p:nvSpPr>
        <p:spPr>
          <a:xfrm>
            <a:off x="853673" y="904600"/>
            <a:ext cx="547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1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Estructuras de control</a:t>
            </a:r>
            <a:endParaRPr sz="31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7" name="Google Shape;727;p54"/>
          <p:cNvSpPr txBox="1"/>
          <p:nvPr/>
        </p:nvSpPr>
        <p:spPr>
          <a:xfrm>
            <a:off x="907745" y="1377788"/>
            <a:ext cx="426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Declaración </a:t>
            </a:r>
            <a:r>
              <a:rPr lang="es" sz="1400" b="1" i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else </a:t>
            </a: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y </a:t>
            </a:r>
            <a:r>
              <a:rPr lang="es" sz="1400" b="1" i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elif</a:t>
            </a:r>
            <a:endParaRPr sz="1400" b="1" i="1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8" name="Google Shape;728;p54"/>
          <p:cNvSpPr txBox="1"/>
          <p:nvPr/>
        </p:nvSpPr>
        <p:spPr>
          <a:xfrm>
            <a:off x="2222194" y="1918856"/>
            <a:ext cx="4608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400"/>
              </a:spcAft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Podemos pedir a Python que haga una acción si una condición es verdadera, pero ¿qué sucede si queremos que haga algo y la respuesta es falsa? En ese caso, solo deberemos incluir en nuestro programa la palabra reservada </a:t>
            </a:r>
            <a:r>
              <a:rPr lang="es" sz="1100" b="1" i="1">
                <a:solidFill>
                  <a:srgbClr val="CC00CC"/>
                </a:solidFill>
                <a:latin typeface="Work Sans"/>
                <a:ea typeface="Work Sans"/>
                <a:cs typeface="Work Sans"/>
                <a:sym typeface="Work Sans"/>
              </a:rPr>
              <a:t>else</a:t>
            </a: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.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729" name="Google Shape;729;p54"/>
          <p:cNvCxnSpPr/>
          <p:nvPr/>
        </p:nvCxnSpPr>
        <p:spPr>
          <a:xfrm>
            <a:off x="2141250" y="1995356"/>
            <a:ext cx="0" cy="733500"/>
          </a:xfrm>
          <a:prstGeom prst="straightConnector1">
            <a:avLst/>
          </a:prstGeom>
          <a:noFill/>
          <a:ln w="28575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7396" t="48909" r="58360" b="11988"/>
          <a:stretch/>
        </p:blipFill>
        <p:spPr>
          <a:xfrm>
            <a:off x="3477384" y="2997806"/>
            <a:ext cx="2189232" cy="1406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5"/>
          <p:cNvSpPr txBox="1"/>
          <p:nvPr/>
        </p:nvSpPr>
        <p:spPr>
          <a:xfrm>
            <a:off x="853672" y="763325"/>
            <a:ext cx="565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1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Estructuras de control</a:t>
            </a:r>
            <a:endParaRPr sz="31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6" name="Google Shape;736;p55"/>
          <p:cNvSpPr txBox="1"/>
          <p:nvPr/>
        </p:nvSpPr>
        <p:spPr>
          <a:xfrm>
            <a:off x="907745" y="1236506"/>
            <a:ext cx="4261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Declaración </a:t>
            </a:r>
            <a:r>
              <a:rPr lang="es" sz="1400" b="1" i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else </a:t>
            </a: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y </a:t>
            </a:r>
            <a:r>
              <a:rPr lang="es" sz="1400" b="1" i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elif</a:t>
            </a:r>
            <a:endParaRPr sz="1400" b="1" i="1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37" name="Google Shape;737;p55"/>
          <p:cNvPicPr preferRelativeResize="0"/>
          <p:nvPr/>
        </p:nvPicPr>
        <p:blipFill rotWithShape="1">
          <a:blip r:embed="rId3">
            <a:alphaModFix/>
          </a:blip>
          <a:srcRect l="25189" t="35150" r="37591" b="25282"/>
          <a:stretch/>
        </p:blipFill>
        <p:spPr>
          <a:xfrm>
            <a:off x="1757851" y="2961850"/>
            <a:ext cx="2814149" cy="16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5"/>
          <p:cNvSpPr txBox="1"/>
          <p:nvPr/>
        </p:nvSpPr>
        <p:spPr>
          <a:xfrm>
            <a:off x="2147325" y="1771600"/>
            <a:ext cx="5862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¿A qué se le llama que una sentencia esté “anidada”?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sucede cuando se usa la sentencia “elif”? 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Explica qué sucede en los dos ejemplos que se muestran a continuación.</a:t>
            </a:r>
            <a:endParaRPr sz="10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739" name="Google Shape;739;p55"/>
          <p:cNvPicPr preferRelativeResize="0"/>
          <p:nvPr/>
        </p:nvPicPr>
        <p:blipFill rotWithShape="1">
          <a:blip r:embed="rId4">
            <a:alphaModFix/>
          </a:blip>
          <a:srcRect l="6820" t="21544" r="43393" b="25881"/>
          <a:stretch/>
        </p:blipFill>
        <p:spPr>
          <a:xfrm>
            <a:off x="4712629" y="2913200"/>
            <a:ext cx="2832893" cy="16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5"/>
          <p:cNvSpPr/>
          <p:nvPr/>
        </p:nvSpPr>
        <p:spPr>
          <a:xfrm>
            <a:off x="992429" y="3141808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 txBox="1"/>
          <p:nvPr/>
        </p:nvSpPr>
        <p:spPr>
          <a:xfrm>
            <a:off x="882824" y="3196450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 i="0" u="none" strike="noStrike" cap="none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7147963" y="3154311"/>
            <a:ext cx="515400" cy="515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 txBox="1"/>
          <p:nvPr/>
        </p:nvSpPr>
        <p:spPr>
          <a:xfrm>
            <a:off x="7038358" y="3208953"/>
            <a:ext cx="73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endParaRPr sz="19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6"/>
          <p:cNvSpPr txBox="1"/>
          <p:nvPr/>
        </p:nvSpPr>
        <p:spPr>
          <a:xfrm>
            <a:off x="853673" y="893750"/>
            <a:ext cx="532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1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Estructuras de control</a:t>
            </a:r>
            <a:endParaRPr sz="31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>
            <a:off x="907750" y="1366950"/>
            <a:ext cx="4339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Bucle</a:t>
            </a:r>
            <a:endParaRPr sz="1400" b="1" i="1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50" name="Google Shape;750;p56"/>
          <p:cNvSpPr txBox="1"/>
          <p:nvPr/>
        </p:nvSpPr>
        <p:spPr>
          <a:xfrm>
            <a:off x="2071819" y="1656075"/>
            <a:ext cx="2250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400"/>
              </a:spcAft>
              <a:buNone/>
            </a:pPr>
            <a:endParaRPr sz="9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56"/>
          <p:cNvSpPr txBox="1"/>
          <p:nvPr/>
        </p:nvSpPr>
        <p:spPr>
          <a:xfrm>
            <a:off x="2464600" y="1825463"/>
            <a:ext cx="46143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es un bucle?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¿Qué hace un bucle for?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333A"/>
              </a:buClr>
              <a:buSzPts val="1200"/>
              <a:buFont typeface="Work Sans Medium"/>
              <a:buAutoNum type="arabicPeriod"/>
            </a:pPr>
            <a:r>
              <a:rPr lang="es" sz="12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¿Cómo se interpretaría el código de abajo?</a:t>
            </a: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752" name="Google Shape;752;p56"/>
          <p:cNvPicPr preferRelativeResize="0"/>
          <p:nvPr/>
        </p:nvPicPr>
        <p:blipFill rotWithShape="1">
          <a:blip r:embed="rId3">
            <a:alphaModFix/>
          </a:blip>
          <a:srcRect l="12131" t="15668" r="18429" b="29888"/>
          <a:stretch/>
        </p:blipFill>
        <p:spPr>
          <a:xfrm>
            <a:off x="2213825" y="2732000"/>
            <a:ext cx="4788874" cy="211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8"/>
          <p:cNvSpPr/>
          <p:nvPr/>
        </p:nvSpPr>
        <p:spPr>
          <a:xfrm>
            <a:off x="5023931" y="-2616019"/>
            <a:ext cx="6880800" cy="6879900"/>
          </a:xfrm>
          <a:prstGeom prst="ellipse">
            <a:avLst/>
          </a:prstGeom>
          <a:noFill/>
          <a:ln w="19050" cap="flat" cmpd="sng">
            <a:solidFill>
              <a:srgbClr val="FD4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58"/>
          <p:cNvSpPr/>
          <p:nvPr/>
        </p:nvSpPr>
        <p:spPr>
          <a:xfrm>
            <a:off x="5410200" y="1535006"/>
            <a:ext cx="1877100" cy="27288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8"/>
          <p:cNvSpPr txBox="1"/>
          <p:nvPr/>
        </p:nvSpPr>
        <p:spPr>
          <a:xfrm>
            <a:off x="1307794" y="2424891"/>
            <a:ext cx="31218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u="sng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Muestra el resultado que obtuviste en el siguiente ejercicio presente en el notebook de la semana:</a:t>
            </a:r>
            <a:endParaRPr sz="11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12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s" sz="11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Haz una lista llamada amigos donde deberás indicar el nombre de cinco amigos tuyos. Después, con un bucle deberás imprimir en pantalla un saludo a cada uno.</a:t>
            </a:r>
            <a:endParaRPr sz="800" b="0" i="0" u="none" strike="noStrike" cap="none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64" name="Google Shape;764;p58"/>
          <p:cNvSpPr txBox="1"/>
          <p:nvPr/>
        </p:nvSpPr>
        <p:spPr>
          <a:xfrm>
            <a:off x="1307794" y="1433184"/>
            <a:ext cx="257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Ejercicio</a:t>
            </a:r>
            <a:endParaRPr sz="33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65" name="Google Shape;765;p58"/>
          <p:cNvSpPr txBox="1"/>
          <p:nvPr/>
        </p:nvSpPr>
        <p:spPr>
          <a:xfrm>
            <a:off x="1361847" y="2006385"/>
            <a:ext cx="312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Bucle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66" name="Google Shape;766;p58"/>
          <p:cNvPicPr preferRelativeResize="0"/>
          <p:nvPr/>
        </p:nvPicPr>
        <p:blipFill rotWithShape="1">
          <a:blip r:embed="rId3">
            <a:alphaModFix/>
          </a:blip>
          <a:srcRect l="37566" t="11570" r="39158" b="30809"/>
          <a:stretch/>
        </p:blipFill>
        <p:spPr>
          <a:xfrm>
            <a:off x="5410200" y="1535006"/>
            <a:ext cx="1877100" cy="2728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767" name="Google Shape;767;p58"/>
          <p:cNvSpPr/>
          <p:nvPr/>
        </p:nvSpPr>
        <p:spPr>
          <a:xfrm>
            <a:off x="1366275" y="4297475"/>
            <a:ext cx="2673300" cy="369300"/>
          </a:xfrm>
          <a:prstGeom prst="roundRect">
            <a:avLst>
              <a:gd name="adj" fmla="val 50000"/>
            </a:avLst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" name="Google Shape;768;p58"/>
          <p:cNvGrpSpPr/>
          <p:nvPr/>
        </p:nvGrpSpPr>
        <p:grpSpPr>
          <a:xfrm>
            <a:off x="1476889" y="4355271"/>
            <a:ext cx="253970" cy="253709"/>
            <a:chOff x="1190625" y="236975"/>
            <a:chExt cx="5225725" cy="5220350"/>
          </a:xfrm>
        </p:grpSpPr>
        <p:sp>
          <p:nvSpPr>
            <p:cNvPr id="769" name="Google Shape;769;p58"/>
            <p:cNvSpPr/>
            <p:nvPr/>
          </p:nvSpPr>
          <p:spPr>
            <a:xfrm>
              <a:off x="1190625" y="5022625"/>
              <a:ext cx="2174950" cy="434700"/>
            </a:xfrm>
            <a:custGeom>
              <a:avLst/>
              <a:gdLst/>
              <a:ahLst/>
              <a:cxnLst/>
              <a:rect l="l" t="t" r="r" b="b"/>
              <a:pathLst>
                <a:path w="86998" h="17388" extrusionOk="0">
                  <a:moveTo>
                    <a:pt x="8710" y="1"/>
                  </a:moveTo>
                  <a:cubicBezTo>
                    <a:pt x="3882" y="1"/>
                    <a:pt x="0" y="3883"/>
                    <a:pt x="0" y="8678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78288" y="17387"/>
                  </a:lnTo>
                  <a:cubicBezTo>
                    <a:pt x="83083" y="17387"/>
                    <a:pt x="86997" y="13505"/>
                    <a:pt x="86997" y="8678"/>
                  </a:cubicBezTo>
                  <a:cubicBezTo>
                    <a:pt x="86997" y="3883"/>
                    <a:pt x="83083" y="1"/>
                    <a:pt x="78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8"/>
            <p:cNvSpPr/>
            <p:nvPr/>
          </p:nvSpPr>
          <p:spPr>
            <a:xfrm>
              <a:off x="1190625" y="4152500"/>
              <a:ext cx="1739475" cy="434675"/>
            </a:xfrm>
            <a:custGeom>
              <a:avLst/>
              <a:gdLst/>
              <a:ahLst/>
              <a:cxnLst/>
              <a:rect l="l" t="t" r="r" b="b"/>
              <a:pathLst>
                <a:path w="69579" h="17387" extrusionOk="0">
                  <a:moveTo>
                    <a:pt x="8710" y="0"/>
                  </a:moveTo>
                  <a:cubicBezTo>
                    <a:pt x="3882" y="0"/>
                    <a:pt x="0" y="3882"/>
                    <a:pt x="0" y="8710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60901" y="17387"/>
                  </a:lnTo>
                  <a:cubicBezTo>
                    <a:pt x="65696" y="17387"/>
                    <a:pt x="69578" y="13505"/>
                    <a:pt x="69578" y="8710"/>
                  </a:cubicBezTo>
                  <a:cubicBezTo>
                    <a:pt x="69578" y="3882"/>
                    <a:pt x="65696" y="0"/>
                    <a:pt x="60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8"/>
            <p:cNvSpPr/>
            <p:nvPr/>
          </p:nvSpPr>
          <p:spPr>
            <a:xfrm>
              <a:off x="1190625" y="3282350"/>
              <a:ext cx="1304800" cy="435500"/>
            </a:xfrm>
            <a:custGeom>
              <a:avLst/>
              <a:gdLst/>
              <a:ahLst/>
              <a:cxnLst/>
              <a:rect l="l" t="t" r="r" b="b"/>
              <a:pathLst>
                <a:path w="52192" h="17420" extrusionOk="0">
                  <a:moveTo>
                    <a:pt x="8710" y="1"/>
                  </a:moveTo>
                  <a:cubicBezTo>
                    <a:pt x="3882" y="1"/>
                    <a:pt x="0" y="3915"/>
                    <a:pt x="0" y="8710"/>
                  </a:cubicBezTo>
                  <a:cubicBezTo>
                    <a:pt x="0" y="13506"/>
                    <a:pt x="3882" y="17420"/>
                    <a:pt x="8710" y="17420"/>
                  </a:cubicBezTo>
                  <a:lnTo>
                    <a:pt x="43482" y="17420"/>
                  </a:lnTo>
                  <a:cubicBezTo>
                    <a:pt x="48310" y="17420"/>
                    <a:pt x="52192" y="13506"/>
                    <a:pt x="52192" y="8710"/>
                  </a:cubicBezTo>
                  <a:cubicBezTo>
                    <a:pt x="52192" y="3915"/>
                    <a:pt x="48310" y="1"/>
                    <a:pt x="43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8"/>
            <p:cNvSpPr/>
            <p:nvPr/>
          </p:nvSpPr>
          <p:spPr>
            <a:xfrm>
              <a:off x="1190625" y="236975"/>
              <a:ext cx="5225725" cy="5210800"/>
            </a:xfrm>
            <a:custGeom>
              <a:avLst/>
              <a:gdLst/>
              <a:ahLst/>
              <a:cxnLst/>
              <a:rect l="l" t="t" r="r" b="b"/>
              <a:pathLst>
                <a:path w="209029" h="208432" extrusionOk="0">
                  <a:moveTo>
                    <a:pt x="104286" y="1"/>
                  </a:moveTo>
                  <a:cubicBezTo>
                    <a:pt x="50626" y="1"/>
                    <a:pt x="5334" y="40964"/>
                    <a:pt x="424" y="94937"/>
                  </a:cubicBezTo>
                  <a:cubicBezTo>
                    <a:pt x="0" y="99732"/>
                    <a:pt x="3523" y="103973"/>
                    <a:pt x="8318" y="104397"/>
                  </a:cubicBezTo>
                  <a:cubicBezTo>
                    <a:pt x="8579" y="104420"/>
                    <a:pt x="8838" y="104432"/>
                    <a:pt x="9095" y="104432"/>
                  </a:cubicBezTo>
                  <a:cubicBezTo>
                    <a:pt x="13533" y="104432"/>
                    <a:pt x="17344" y="101036"/>
                    <a:pt x="17745" y="96503"/>
                  </a:cubicBezTo>
                  <a:cubicBezTo>
                    <a:pt x="20811" y="62904"/>
                    <a:pt x="43026" y="34101"/>
                    <a:pt x="74765" y="22619"/>
                  </a:cubicBezTo>
                  <a:cubicBezTo>
                    <a:pt x="84429" y="19123"/>
                    <a:pt x="94441" y="17423"/>
                    <a:pt x="104367" y="17423"/>
                  </a:cubicBezTo>
                  <a:cubicBezTo>
                    <a:pt x="127040" y="17423"/>
                    <a:pt x="149265" y="26291"/>
                    <a:pt x="165872" y="42876"/>
                  </a:cubicBezTo>
                  <a:cubicBezTo>
                    <a:pt x="189750" y="66721"/>
                    <a:pt x="197644" y="102244"/>
                    <a:pt x="186194" y="133983"/>
                  </a:cubicBezTo>
                  <a:cubicBezTo>
                    <a:pt x="174712" y="165722"/>
                    <a:pt x="145909" y="187936"/>
                    <a:pt x="112310" y="191035"/>
                  </a:cubicBezTo>
                  <a:cubicBezTo>
                    <a:pt x="107515" y="191231"/>
                    <a:pt x="103796" y="195309"/>
                    <a:pt x="103992" y="200104"/>
                  </a:cubicBezTo>
                  <a:cubicBezTo>
                    <a:pt x="104214" y="204760"/>
                    <a:pt x="108034" y="208432"/>
                    <a:pt x="112675" y="208432"/>
                  </a:cubicBezTo>
                  <a:cubicBezTo>
                    <a:pt x="112814" y="208432"/>
                    <a:pt x="112953" y="208428"/>
                    <a:pt x="113093" y="208422"/>
                  </a:cubicBezTo>
                  <a:cubicBezTo>
                    <a:pt x="113321" y="208422"/>
                    <a:pt x="113615" y="208422"/>
                    <a:pt x="113876" y="208389"/>
                  </a:cubicBezTo>
                  <a:cubicBezTo>
                    <a:pt x="167764" y="203757"/>
                    <a:pt x="209028" y="158513"/>
                    <a:pt x="208767" y="104430"/>
                  </a:cubicBezTo>
                  <a:cubicBezTo>
                    <a:pt x="208800" y="48617"/>
                    <a:pt x="164893" y="2623"/>
                    <a:pt x="109113" y="111"/>
                  </a:cubicBezTo>
                  <a:cubicBezTo>
                    <a:pt x="107498" y="37"/>
                    <a:pt x="105888" y="1"/>
                    <a:pt x="104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8"/>
            <p:cNvSpPr/>
            <p:nvPr/>
          </p:nvSpPr>
          <p:spPr>
            <a:xfrm>
              <a:off x="3582475" y="1542900"/>
              <a:ext cx="1106650" cy="2172125"/>
            </a:xfrm>
            <a:custGeom>
              <a:avLst/>
              <a:gdLst/>
              <a:ahLst/>
              <a:cxnLst/>
              <a:rect l="l" t="t" r="r" b="b"/>
              <a:pathLst>
                <a:path w="44266" h="86885" extrusionOk="0">
                  <a:moveTo>
                    <a:pt x="8710" y="1"/>
                  </a:moveTo>
                  <a:cubicBezTo>
                    <a:pt x="3914" y="1"/>
                    <a:pt x="0" y="3883"/>
                    <a:pt x="0" y="8710"/>
                  </a:cubicBezTo>
                  <a:lnTo>
                    <a:pt x="0" y="52193"/>
                  </a:lnTo>
                  <a:cubicBezTo>
                    <a:pt x="0" y="54509"/>
                    <a:pt x="913" y="56727"/>
                    <a:pt x="2544" y="58358"/>
                  </a:cubicBezTo>
                  <a:lnTo>
                    <a:pt x="28640" y="84454"/>
                  </a:lnTo>
                  <a:cubicBezTo>
                    <a:pt x="30328" y="86077"/>
                    <a:pt x="32498" y="86884"/>
                    <a:pt x="34668" y="86884"/>
                  </a:cubicBezTo>
                  <a:cubicBezTo>
                    <a:pt x="36902" y="86884"/>
                    <a:pt x="39136" y="86028"/>
                    <a:pt x="40840" y="84323"/>
                  </a:cubicBezTo>
                  <a:cubicBezTo>
                    <a:pt x="44200" y="80963"/>
                    <a:pt x="44265" y="75548"/>
                    <a:pt x="40971" y="72123"/>
                  </a:cubicBezTo>
                  <a:lnTo>
                    <a:pt x="17419" y="48604"/>
                  </a:lnTo>
                  <a:lnTo>
                    <a:pt x="17419" y="8710"/>
                  </a:lnTo>
                  <a:cubicBezTo>
                    <a:pt x="17419" y="3883"/>
                    <a:pt x="13505" y="1"/>
                    <a:pt x="8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58"/>
          <p:cNvSpPr txBox="1"/>
          <p:nvPr/>
        </p:nvSpPr>
        <p:spPr>
          <a:xfrm>
            <a:off x="1730850" y="4297475"/>
            <a:ext cx="23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Tiempo aproximado: 15 min</a:t>
            </a:r>
            <a:endParaRPr sz="12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CC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9"/>
          <p:cNvSpPr txBox="1">
            <a:spLocks noGrp="1"/>
          </p:cNvSpPr>
          <p:nvPr>
            <p:ph type="body" idx="1"/>
          </p:nvPr>
        </p:nvSpPr>
        <p:spPr>
          <a:xfrm>
            <a:off x="2492425" y="2024050"/>
            <a:ext cx="42603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¡Es el momento de que compartas lo que lograste en el reto de la semana!</a:t>
            </a:r>
            <a:endParaRPr sz="21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0" name="Google Shape;780;p59"/>
          <p:cNvSpPr txBox="1">
            <a:spLocks noGrp="1"/>
          </p:cNvSpPr>
          <p:nvPr>
            <p:ph type="title"/>
          </p:nvPr>
        </p:nvSpPr>
        <p:spPr>
          <a:xfrm>
            <a:off x="533100" y="5212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Reto de la semana </a:t>
            </a:r>
            <a:endParaRPr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actividad individual</a:t>
            </a:r>
            <a:endParaRPr sz="18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1" name="Google Shape;781;p59"/>
          <p:cNvSpPr/>
          <p:nvPr/>
        </p:nvSpPr>
        <p:spPr>
          <a:xfrm>
            <a:off x="8008519" y="348856"/>
            <a:ext cx="523500" cy="52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9"/>
          <p:cNvSpPr/>
          <p:nvPr/>
        </p:nvSpPr>
        <p:spPr>
          <a:xfrm>
            <a:off x="6840622" y="348856"/>
            <a:ext cx="523500" cy="52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9"/>
          <p:cNvSpPr/>
          <p:nvPr/>
        </p:nvSpPr>
        <p:spPr>
          <a:xfrm>
            <a:off x="7424587" y="356487"/>
            <a:ext cx="523500" cy="52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4" name="Google Shape;784;p59"/>
          <p:cNvGrpSpPr/>
          <p:nvPr/>
        </p:nvGrpSpPr>
        <p:grpSpPr>
          <a:xfrm>
            <a:off x="7553495" y="476313"/>
            <a:ext cx="265665" cy="284076"/>
            <a:chOff x="729025" y="4159875"/>
            <a:chExt cx="624800" cy="668100"/>
          </a:xfrm>
        </p:grpSpPr>
        <p:sp>
          <p:nvSpPr>
            <p:cNvPr id="785" name="Google Shape;785;p59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" name="Google Shape;791;p59"/>
          <p:cNvGrpSpPr/>
          <p:nvPr/>
        </p:nvGrpSpPr>
        <p:grpSpPr>
          <a:xfrm>
            <a:off x="8163968" y="486943"/>
            <a:ext cx="212621" cy="284074"/>
            <a:chOff x="3636450" y="4208100"/>
            <a:chExt cx="444350" cy="593800"/>
          </a:xfrm>
        </p:grpSpPr>
        <p:sp>
          <p:nvSpPr>
            <p:cNvPr id="792" name="Google Shape;792;p59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59"/>
          <p:cNvGrpSpPr/>
          <p:nvPr/>
        </p:nvGrpSpPr>
        <p:grpSpPr>
          <a:xfrm>
            <a:off x="6937333" y="476142"/>
            <a:ext cx="349142" cy="284051"/>
            <a:chOff x="2470650" y="2582625"/>
            <a:chExt cx="700525" cy="569925"/>
          </a:xfrm>
        </p:grpSpPr>
        <p:sp>
          <p:nvSpPr>
            <p:cNvPr id="797" name="Google Shape;797;p59"/>
            <p:cNvSpPr/>
            <p:nvPr/>
          </p:nvSpPr>
          <p:spPr>
            <a:xfrm>
              <a:off x="3103375" y="27476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2470650" y="2582625"/>
              <a:ext cx="681700" cy="569925"/>
            </a:xfrm>
            <a:custGeom>
              <a:avLst/>
              <a:gdLst/>
              <a:ahLst/>
              <a:cxnLst/>
              <a:rect l="l" t="t" r="r" b="b"/>
              <a:pathLst>
                <a:path w="27268" h="22797" extrusionOk="0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2732025" y="2734950"/>
              <a:ext cx="160750" cy="161000"/>
            </a:xfrm>
            <a:custGeom>
              <a:avLst/>
              <a:gdLst/>
              <a:ahLst/>
              <a:cxnLst/>
              <a:rect l="l" t="t" r="r" b="b"/>
              <a:pathLst>
                <a:path w="6430" h="6440" extrusionOk="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2687150" y="2870075"/>
              <a:ext cx="254150" cy="141925"/>
            </a:xfrm>
            <a:custGeom>
              <a:avLst/>
              <a:gdLst/>
              <a:ahLst/>
              <a:cxnLst/>
              <a:rect l="l" t="t" r="r" b="b"/>
              <a:pathLst>
                <a:path w="10166" h="5677" extrusionOk="0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2626400" y="2773275"/>
              <a:ext cx="102250" cy="102475"/>
            </a:xfrm>
            <a:custGeom>
              <a:avLst/>
              <a:gdLst/>
              <a:ahLst/>
              <a:cxnLst/>
              <a:rect l="l" t="t" r="r" b="b"/>
              <a:pathLst>
                <a:path w="4090" h="4099" extrusionOk="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2599650" y="2853975"/>
              <a:ext cx="152575" cy="91150"/>
            </a:xfrm>
            <a:custGeom>
              <a:avLst/>
              <a:gdLst/>
              <a:ahLst/>
              <a:cxnLst/>
              <a:rect l="l" t="t" r="r" b="b"/>
              <a:pathLst>
                <a:path w="6103" h="3646" extrusionOk="0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2897525" y="2773275"/>
              <a:ext cx="102275" cy="102475"/>
            </a:xfrm>
            <a:custGeom>
              <a:avLst/>
              <a:gdLst/>
              <a:ahLst/>
              <a:cxnLst/>
              <a:rect l="l" t="t" r="r" b="b"/>
              <a:pathLst>
                <a:path w="4091" h="4099" extrusionOk="0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2877350" y="2853975"/>
              <a:ext cx="151225" cy="91150"/>
            </a:xfrm>
            <a:custGeom>
              <a:avLst/>
              <a:gdLst/>
              <a:ahLst/>
              <a:cxnLst/>
              <a:rect l="l" t="t" r="r" b="b"/>
              <a:pathLst>
                <a:path w="6049" h="3646" extrusionOk="0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5" name="Google Shape;805;p59"/>
          <p:cNvSpPr/>
          <p:nvPr/>
        </p:nvSpPr>
        <p:spPr>
          <a:xfrm>
            <a:off x="6256669" y="348856"/>
            <a:ext cx="523500" cy="523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6" name="Google Shape;806;p59"/>
          <p:cNvGrpSpPr/>
          <p:nvPr/>
        </p:nvGrpSpPr>
        <p:grpSpPr>
          <a:xfrm>
            <a:off x="6385545" y="438161"/>
            <a:ext cx="265638" cy="344878"/>
            <a:chOff x="2212100" y="4204750"/>
            <a:chExt cx="478800" cy="621625"/>
          </a:xfrm>
        </p:grpSpPr>
        <p:sp>
          <p:nvSpPr>
            <p:cNvPr id="807" name="Google Shape;807;p59"/>
            <p:cNvSpPr/>
            <p:nvPr/>
          </p:nvSpPr>
          <p:spPr>
            <a:xfrm>
              <a:off x="2212100" y="4347575"/>
              <a:ext cx="478800" cy="478800"/>
            </a:xfrm>
            <a:custGeom>
              <a:avLst/>
              <a:gdLst/>
              <a:ahLst/>
              <a:cxnLst/>
              <a:rect l="l" t="t" r="r" b="b"/>
              <a:pathLst>
                <a:path w="19152" h="19152" extrusionOk="0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2265150" y="4400625"/>
              <a:ext cx="372700" cy="372725"/>
            </a:xfrm>
            <a:custGeom>
              <a:avLst/>
              <a:gdLst/>
              <a:ahLst/>
              <a:cxnLst/>
              <a:rect l="l" t="t" r="r" b="b"/>
              <a:pathLst>
                <a:path w="14908" h="14909" extrusionOk="0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2354450" y="4204750"/>
              <a:ext cx="181625" cy="119275"/>
            </a:xfrm>
            <a:custGeom>
              <a:avLst/>
              <a:gdLst/>
              <a:ahLst/>
              <a:cxnLst/>
              <a:rect l="l" t="t" r="r" b="b"/>
              <a:pathLst>
                <a:path w="7265" h="4771" extrusionOk="0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2436300" y="4500825"/>
              <a:ext cx="30400" cy="121750"/>
            </a:xfrm>
            <a:custGeom>
              <a:avLst/>
              <a:gdLst/>
              <a:ahLst/>
              <a:cxnLst/>
              <a:rect l="l" t="t" r="r" b="b"/>
              <a:pathLst>
                <a:path w="1216" h="4870" extrusionOk="0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2438100" y="4592400"/>
              <a:ext cx="89800" cy="30175"/>
            </a:xfrm>
            <a:custGeom>
              <a:avLst/>
              <a:gdLst/>
              <a:ahLst/>
              <a:cxnLst/>
              <a:rect l="l" t="t" r="r" b="b"/>
              <a:pathLst>
                <a:path w="3592" h="1207" extrusionOk="0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2" name="Google Shape;812;p59"/>
          <p:cNvSpPr/>
          <p:nvPr/>
        </p:nvSpPr>
        <p:spPr>
          <a:xfrm>
            <a:off x="3235313" y="3388750"/>
            <a:ext cx="2673300" cy="369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59"/>
          <p:cNvGrpSpPr/>
          <p:nvPr/>
        </p:nvGrpSpPr>
        <p:grpSpPr>
          <a:xfrm>
            <a:off x="3345927" y="3446546"/>
            <a:ext cx="253970" cy="253709"/>
            <a:chOff x="1190625" y="236975"/>
            <a:chExt cx="5225725" cy="5220350"/>
          </a:xfrm>
        </p:grpSpPr>
        <p:sp>
          <p:nvSpPr>
            <p:cNvPr id="814" name="Google Shape;814;p59"/>
            <p:cNvSpPr/>
            <p:nvPr/>
          </p:nvSpPr>
          <p:spPr>
            <a:xfrm>
              <a:off x="1190625" y="5022625"/>
              <a:ext cx="2174950" cy="434700"/>
            </a:xfrm>
            <a:custGeom>
              <a:avLst/>
              <a:gdLst/>
              <a:ahLst/>
              <a:cxnLst/>
              <a:rect l="l" t="t" r="r" b="b"/>
              <a:pathLst>
                <a:path w="86998" h="17388" extrusionOk="0">
                  <a:moveTo>
                    <a:pt x="8710" y="1"/>
                  </a:moveTo>
                  <a:cubicBezTo>
                    <a:pt x="3882" y="1"/>
                    <a:pt x="0" y="3883"/>
                    <a:pt x="0" y="8678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78288" y="17387"/>
                  </a:lnTo>
                  <a:cubicBezTo>
                    <a:pt x="83083" y="17387"/>
                    <a:pt x="86997" y="13505"/>
                    <a:pt x="86997" y="8678"/>
                  </a:cubicBezTo>
                  <a:cubicBezTo>
                    <a:pt x="86997" y="3883"/>
                    <a:pt x="83083" y="1"/>
                    <a:pt x="78288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1190625" y="4152500"/>
              <a:ext cx="1739475" cy="434675"/>
            </a:xfrm>
            <a:custGeom>
              <a:avLst/>
              <a:gdLst/>
              <a:ahLst/>
              <a:cxnLst/>
              <a:rect l="l" t="t" r="r" b="b"/>
              <a:pathLst>
                <a:path w="69579" h="17387" extrusionOk="0">
                  <a:moveTo>
                    <a:pt x="8710" y="0"/>
                  </a:moveTo>
                  <a:cubicBezTo>
                    <a:pt x="3882" y="0"/>
                    <a:pt x="0" y="3882"/>
                    <a:pt x="0" y="8710"/>
                  </a:cubicBezTo>
                  <a:cubicBezTo>
                    <a:pt x="0" y="13505"/>
                    <a:pt x="3882" y="17387"/>
                    <a:pt x="8710" y="17387"/>
                  </a:cubicBezTo>
                  <a:lnTo>
                    <a:pt x="60901" y="17387"/>
                  </a:lnTo>
                  <a:cubicBezTo>
                    <a:pt x="65696" y="17387"/>
                    <a:pt x="69578" y="13505"/>
                    <a:pt x="69578" y="8710"/>
                  </a:cubicBezTo>
                  <a:cubicBezTo>
                    <a:pt x="69578" y="3882"/>
                    <a:pt x="65696" y="0"/>
                    <a:pt x="60901" y="0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1190625" y="3282350"/>
              <a:ext cx="1304800" cy="435500"/>
            </a:xfrm>
            <a:custGeom>
              <a:avLst/>
              <a:gdLst/>
              <a:ahLst/>
              <a:cxnLst/>
              <a:rect l="l" t="t" r="r" b="b"/>
              <a:pathLst>
                <a:path w="52192" h="17420" extrusionOk="0">
                  <a:moveTo>
                    <a:pt x="8710" y="1"/>
                  </a:moveTo>
                  <a:cubicBezTo>
                    <a:pt x="3882" y="1"/>
                    <a:pt x="0" y="3915"/>
                    <a:pt x="0" y="8710"/>
                  </a:cubicBezTo>
                  <a:cubicBezTo>
                    <a:pt x="0" y="13506"/>
                    <a:pt x="3882" y="17420"/>
                    <a:pt x="8710" y="17420"/>
                  </a:cubicBezTo>
                  <a:lnTo>
                    <a:pt x="43482" y="17420"/>
                  </a:lnTo>
                  <a:cubicBezTo>
                    <a:pt x="48310" y="17420"/>
                    <a:pt x="52192" y="13506"/>
                    <a:pt x="52192" y="8710"/>
                  </a:cubicBezTo>
                  <a:cubicBezTo>
                    <a:pt x="52192" y="3915"/>
                    <a:pt x="48310" y="1"/>
                    <a:pt x="43482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1190625" y="236975"/>
              <a:ext cx="5225725" cy="5210800"/>
            </a:xfrm>
            <a:custGeom>
              <a:avLst/>
              <a:gdLst/>
              <a:ahLst/>
              <a:cxnLst/>
              <a:rect l="l" t="t" r="r" b="b"/>
              <a:pathLst>
                <a:path w="209029" h="208432" extrusionOk="0">
                  <a:moveTo>
                    <a:pt x="104286" y="1"/>
                  </a:moveTo>
                  <a:cubicBezTo>
                    <a:pt x="50626" y="1"/>
                    <a:pt x="5334" y="40964"/>
                    <a:pt x="424" y="94937"/>
                  </a:cubicBezTo>
                  <a:cubicBezTo>
                    <a:pt x="0" y="99732"/>
                    <a:pt x="3523" y="103973"/>
                    <a:pt x="8318" y="104397"/>
                  </a:cubicBezTo>
                  <a:cubicBezTo>
                    <a:pt x="8579" y="104420"/>
                    <a:pt x="8838" y="104432"/>
                    <a:pt x="9095" y="104432"/>
                  </a:cubicBezTo>
                  <a:cubicBezTo>
                    <a:pt x="13533" y="104432"/>
                    <a:pt x="17344" y="101036"/>
                    <a:pt x="17745" y="96503"/>
                  </a:cubicBezTo>
                  <a:cubicBezTo>
                    <a:pt x="20811" y="62904"/>
                    <a:pt x="43026" y="34101"/>
                    <a:pt x="74765" y="22619"/>
                  </a:cubicBezTo>
                  <a:cubicBezTo>
                    <a:pt x="84429" y="19123"/>
                    <a:pt x="94441" y="17423"/>
                    <a:pt x="104367" y="17423"/>
                  </a:cubicBezTo>
                  <a:cubicBezTo>
                    <a:pt x="127040" y="17423"/>
                    <a:pt x="149265" y="26291"/>
                    <a:pt x="165872" y="42876"/>
                  </a:cubicBezTo>
                  <a:cubicBezTo>
                    <a:pt x="189750" y="66721"/>
                    <a:pt x="197644" y="102244"/>
                    <a:pt x="186194" y="133983"/>
                  </a:cubicBezTo>
                  <a:cubicBezTo>
                    <a:pt x="174712" y="165722"/>
                    <a:pt x="145909" y="187936"/>
                    <a:pt x="112310" y="191035"/>
                  </a:cubicBezTo>
                  <a:cubicBezTo>
                    <a:pt x="107515" y="191231"/>
                    <a:pt x="103796" y="195309"/>
                    <a:pt x="103992" y="200104"/>
                  </a:cubicBezTo>
                  <a:cubicBezTo>
                    <a:pt x="104214" y="204760"/>
                    <a:pt x="108034" y="208432"/>
                    <a:pt x="112675" y="208432"/>
                  </a:cubicBezTo>
                  <a:cubicBezTo>
                    <a:pt x="112814" y="208432"/>
                    <a:pt x="112953" y="208428"/>
                    <a:pt x="113093" y="208422"/>
                  </a:cubicBezTo>
                  <a:cubicBezTo>
                    <a:pt x="113321" y="208422"/>
                    <a:pt x="113615" y="208422"/>
                    <a:pt x="113876" y="208389"/>
                  </a:cubicBezTo>
                  <a:cubicBezTo>
                    <a:pt x="167764" y="203757"/>
                    <a:pt x="209028" y="158513"/>
                    <a:pt x="208767" y="104430"/>
                  </a:cubicBezTo>
                  <a:cubicBezTo>
                    <a:pt x="208800" y="48617"/>
                    <a:pt x="164893" y="2623"/>
                    <a:pt x="109113" y="111"/>
                  </a:cubicBezTo>
                  <a:cubicBezTo>
                    <a:pt x="107498" y="37"/>
                    <a:pt x="105888" y="1"/>
                    <a:pt x="104286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3582475" y="1542900"/>
              <a:ext cx="1106650" cy="2172125"/>
            </a:xfrm>
            <a:custGeom>
              <a:avLst/>
              <a:gdLst/>
              <a:ahLst/>
              <a:cxnLst/>
              <a:rect l="l" t="t" r="r" b="b"/>
              <a:pathLst>
                <a:path w="44266" h="86885" extrusionOk="0">
                  <a:moveTo>
                    <a:pt x="8710" y="1"/>
                  </a:moveTo>
                  <a:cubicBezTo>
                    <a:pt x="3914" y="1"/>
                    <a:pt x="0" y="3883"/>
                    <a:pt x="0" y="8710"/>
                  </a:cubicBezTo>
                  <a:lnTo>
                    <a:pt x="0" y="52193"/>
                  </a:lnTo>
                  <a:cubicBezTo>
                    <a:pt x="0" y="54509"/>
                    <a:pt x="913" y="56727"/>
                    <a:pt x="2544" y="58358"/>
                  </a:cubicBezTo>
                  <a:lnTo>
                    <a:pt x="28640" y="84454"/>
                  </a:lnTo>
                  <a:cubicBezTo>
                    <a:pt x="30328" y="86077"/>
                    <a:pt x="32498" y="86884"/>
                    <a:pt x="34668" y="86884"/>
                  </a:cubicBezTo>
                  <a:cubicBezTo>
                    <a:pt x="36902" y="86884"/>
                    <a:pt x="39136" y="86028"/>
                    <a:pt x="40840" y="84323"/>
                  </a:cubicBezTo>
                  <a:cubicBezTo>
                    <a:pt x="44200" y="80963"/>
                    <a:pt x="44265" y="75548"/>
                    <a:pt x="40971" y="72123"/>
                  </a:cubicBezTo>
                  <a:lnTo>
                    <a:pt x="17419" y="48604"/>
                  </a:lnTo>
                  <a:lnTo>
                    <a:pt x="17419" y="8710"/>
                  </a:lnTo>
                  <a:cubicBezTo>
                    <a:pt x="17419" y="3883"/>
                    <a:pt x="13505" y="1"/>
                    <a:pt x="8710" y="1"/>
                  </a:cubicBezTo>
                  <a:close/>
                </a:path>
              </a:pathLst>
            </a:custGeom>
            <a:solidFill>
              <a:srgbClr val="941E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59"/>
          <p:cNvSpPr txBox="1"/>
          <p:nvPr/>
        </p:nvSpPr>
        <p:spPr>
          <a:xfrm>
            <a:off x="3599888" y="3388750"/>
            <a:ext cx="230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41EB8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Tiempo aproximado: 20 min</a:t>
            </a:r>
            <a:endParaRPr sz="1200">
              <a:solidFill>
                <a:srgbClr val="941EB8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0"/>
          <p:cNvSpPr txBox="1"/>
          <p:nvPr/>
        </p:nvSpPr>
        <p:spPr>
          <a:xfrm>
            <a:off x="5218950" y="1457050"/>
            <a:ext cx="2957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Consultar y estudiar tu notebook de semana 2.</a:t>
            </a:r>
            <a:endParaRPr sz="3700">
              <a:solidFill>
                <a:srgbClr val="CC00CC"/>
              </a:solidFill>
            </a:endParaRPr>
          </a:p>
        </p:txBody>
      </p:sp>
      <p:sp>
        <p:nvSpPr>
          <p:cNvPr id="825" name="Google Shape;825;p60"/>
          <p:cNvSpPr txBox="1"/>
          <p:nvPr/>
        </p:nvSpPr>
        <p:spPr>
          <a:xfrm>
            <a:off x="5825400" y="3462875"/>
            <a:ext cx="2586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000" b="1" i="0" u="none" strike="noStrike" cap="none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Si hay temas </a:t>
            </a:r>
            <a:r>
              <a:rPr lang="es" sz="10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pendientes,</a:t>
            </a:r>
            <a:r>
              <a:rPr lang="es" sz="1000" b="1" i="0" u="none" strike="noStrike" cap="none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 proyectos</a:t>
            </a:r>
            <a:r>
              <a:rPr lang="es" sz="10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y</a:t>
            </a:r>
            <a:r>
              <a:rPr lang="es" sz="1000" b="1" i="0" u="none" strike="noStrike" cap="none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entregas extemporáneas) enviar correo a staff.</a:t>
            </a:r>
            <a:endParaRPr sz="10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826" name="Google Shape;826;p60"/>
          <p:cNvPicPr preferRelativeResize="0"/>
          <p:nvPr/>
        </p:nvPicPr>
        <p:blipFill rotWithShape="1">
          <a:blip r:embed="rId3">
            <a:alphaModFix/>
          </a:blip>
          <a:srcRect l="14451" r="20304"/>
          <a:stretch/>
        </p:blipFill>
        <p:spPr>
          <a:xfrm>
            <a:off x="5110525" y="3423850"/>
            <a:ext cx="714875" cy="8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0"/>
          <p:cNvSpPr txBox="1"/>
          <p:nvPr/>
        </p:nvSpPr>
        <p:spPr>
          <a:xfrm>
            <a:off x="5142750" y="2283513"/>
            <a:ext cx="31623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➔"/>
            </a:pPr>
            <a:r>
              <a:rPr lang="es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Estar pendiente de tu cuenta de Microsoft Teams.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➔"/>
            </a:pPr>
            <a:r>
              <a:rPr lang="es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Asesorías grupales e individuales.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Medium"/>
              <a:buChar char="➔"/>
            </a:pPr>
            <a:r>
              <a:rPr lang="es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 olvides contestar la encuesta.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28" name="Google Shape;828;p60"/>
          <p:cNvSpPr txBox="1"/>
          <p:nvPr/>
        </p:nvSpPr>
        <p:spPr>
          <a:xfrm>
            <a:off x="5218950" y="1039275"/>
            <a:ext cx="308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6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FINALIZAMOS LA CLASE 1</a:t>
            </a:r>
            <a:endParaRPr sz="1600" b="1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600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¿Qué sigue?</a:t>
            </a:r>
            <a:endParaRPr sz="1600">
              <a:solidFill>
                <a:srgbClr val="004987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829" name="Google Shape;829;p60"/>
          <p:cNvPicPr preferRelativeResize="0"/>
          <p:nvPr/>
        </p:nvPicPr>
        <p:blipFill rotWithShape="1">
          <a:blip r:embed="rId4">
            <a:alphaModFix/>
          </a:blip>
          <a:srcRect l="23213" t="1439" r="25900" b="11292"/>
          <a:stretch/>
        </p:blipFill>
        <p:spPr>
          <a:xfrm>
            <a:off x="549126" y="1191700"/>
            <a:ext cx="4106376" cy="3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C00CC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2"/>
          <p:cNvSpPr txBox="1"/>
          <p:nvPr/>
        </p:nvSpPr>
        <p:spPr>
          <a:xfrm>
            <a:off x="1014488" y="1557000"/>
            <a:ext cx="3926400" cy="26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349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AutoNum type="arabicPeriod"/>
            </a:pPr>
            <a:r>
              <a:rPr lang="es" sz="1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Deberás hacer una lista llamada estudiantes con los siguientes nombres (cuidado, son cadenas de texto): Amanda / Berenice / Celia / Danae / Elena /Fabiola /Giselle</a:t>
            </a:r>
            <a:endParaRPr sz="11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342900" lvl="0" indent="-2349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Medium"/>
              <a:buAutoNum type="arabicPeriod"/>
            </a:pPr>
            <a:r>
              <a:rPr lang="es" sz="1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Ahora deberás hacer un bucle for en la que a cada nombre deberá comprobar si la última letra de cada nombre termina en a, si esa condición se cumple deberá decir:</a:t>
            </a:r>
            <a:endParaRPr sz="11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500"/>
              </a:spcBef>
              <a:spcAft>
                <a:spcPts val="400"/>
              </a:spcAft>
              <a:buNone/>
            </a:pPr>
            <a:r>
              <a:rPr lang="es" sz="11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Amanda termina con la letra A, y si no, deberá decir: Berenice no termina con la letra A. Esto es para cada nombre en la lista.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839" name="Google Shape;839;p62"/>
          <p:cNvPicPr preferRelativeResize="0"/>
          <p:nvPr/>
        </p:nvPicPr>
        <p:blipFill rotWithShape="1">
          <a:blip r:embed="rId3">
            <a:alphaModFix/>
          </a:blip>
          <a:srcRect l="4027" t="38263" r="47445" b="25938"/>
          <a:stretch/>
        </p:blipFill>
        <p:spPr>
          <a:xfrm>
            <a:off x="5505770" y="2213525"/>
            <a:ext cx="2809500" cy="1166100"/>
          </a:xfrm>
          <a:prstGeom prst="roundRect">
            <a:avLst>
              <a:gd name="adj" fmla="val 30199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 txBox="1"/>
          <p:nvPr/>
        </p:nvSpPr>
        <p:spPr>
          <a:xfrm>
            <a:off x="4907681" y="2484113"/>
            <a:ext cx="28908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1500">
                <a:solidFill>
                  <a:srgbClr val="2E333A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 objetivo de esta semana es comprender la lógica de la programación en Python con la finalidad de usar sus bases durante las siguientes semanas de contenido. 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>
              <a:solidFill>
                <a:srgbClr val="2E333A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chemeClr val="dk2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94" name="Google Shape;394;p25"/>
          <p:cNvSpPr txBox="1"/>
          <p:nvPr/>
        </p:nvSpPr>
        <p:spPr>
          <a:xfrm>
            <a:off x="4855574" y="1532119"/>
            <a:ext cx="338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Sora"/>
              <a:buNone/>
            </a:pPr>
            <a:r>
              <a:rPr lang="es" sz="33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Objetivo</a:t>
            </a:r>
            <a:endParaRPr sz="33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5"/>
          <p:cNvSpPr txBox="1"/>
          <p:nvPr/>
        </p:nvSpPr>
        <p:spPr>
          <a:xfrm>
            <a:off x="4907683" y="2088563"/>
            <a:ext cx="393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a"/>
              <a:buNone/>
            </a:pPr>
            <a:r>
              <a:rPr lang="es" sz="14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Semana 1</a:t>
            </a:r>
            <a:endParaRPr sz="1400"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96" name="Google Shape;3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200" y="992542"/>
            <a:ext cx="5185302" cy="419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72C22-FE89-4EBC-84DF-763844BC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Que es la Ciencia de Datos?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14B30D-B036-4C67-B4B1-343C270FE1B1}"/>
              </a:ext>
            </a:extLst>
          </p:cNvPr>
          <p:cNvSpPr txBox="1"/>
          <p:nvPr/>
        </p:nvSpPr>
        <p:spPr>
          <a:xfrm>
            <a:off x="311700" y="1392702"/>
            <a:ext cx="8600183" cy="262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algn="just">
              <a:lnSpc>
                <a:spcPct val="115000"/>
              </a:lnSpc>
              <a:buClr>
                <a:srgbClr val="CC00CC"/>
              </a:buClr>
              <a:buSzPts val="1300"/>
            </a:pPr>
            <a:r>
              <a:rPr lang="en-US" sz="1600" dirty="0">
                <a:solidFill>
                  <a:srgbClr val="2E333A"/>
                </a:solidFill>
                <a:latin typeface="Work Sans Medium"/>
              </a:rPr>
              <a:t>“</a:t>
            </a:r>
            <a:r>
              <a:rPr lang="es-MX" sz="1600" dirty="0">
                <a:solidFill>
                  <a:srgbClr val="2E333A"/>
                </a:solidFill>
                <a:latin typeface="Work Sans Medium"/>
              </a:rPr>
              <a:t>La ciencia de datos es el estudio de datos con el fin de extraer información significativa para empresas y organizaciones. Es un enfoque multidisciplinario que combina principios y prácticas del campo de las matemáticas, la estadística, la inteligencia artificial y la ingeniería de computación para analizar grandes cantidades de datos. Este análisis permite que los científicos de datos planteen y respondan a preguntas como “qué pasó”, “por qué pasó”, “qué pasará” y “qué se puede hacer con los resultados”.</a:t>
            </a:r>
            <a:r>
              <a:rPr lang="en-US" sz="1600" dirty="0">
                <a:solidFill>
                  <a:srgbClr val="2E333A"/>
                </a:solidFill>
                <a:latin typeface="Work Sans Medium"/>
              </a:rPr>
              <a:t>”</a:t>
            </a:r>
          </a:p>
          <a:p>
            <a:pPr marL="146050" algn="just">
              <a:lnSpc>
                <a:spcPct val="115000"/>
              </a:lnSpc>
              <a:buClr>
                <a:srgbClr val="CC00CC"/>
              </a:buClr>
              <a:buSzPts val="1300"/>
            </a:pPr>
            <a:endParaRPr lang="en-US" sz="1600" dirty="0">
              <a:solidFill>
                <a:srgbClr val="2E333A"/>
              </a:solidFill>
              <a:latin typeface="Work Sans Medium"/>
            </a:endParaRPr>
          </a:p>
          <a:p>
            <a:pPr marL="146050" algn="r">
              <a:lnSpc>
                <a:spcPct val="115000"/>
              </a:lnSpc>
              <a:buClr>
                <a:srgbClr val="CC00CC"/>
              </a:buClr>
              <a:buSzPts val="1300"/>
            </a:pPr>
            <a:r>
              <a:rPr lang="es-CL" sz="1600" dirty="0">
                <a:solidFill>
                  <a:srgbClr val="2E333A"/>
                </a:solidFill>
                <a:latin typeface="Work Sans Medium"/>
                <a:hlinkClick r:id="rId2"/>
              </a:rPr>
              <a:t>https://aws.amazon.com/es/what-is/data-science/</a:t>
            </a:r>
            <a:endParaRPr lang="es-CL" sz="1600" dirty="0">
              <a:solidFill>
                <a:srgbClr val="2E333A"/>
              </a:solidFill>
              <a:latin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634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5E846-04E1-43A9-97C0-3622CE4B1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Que es la Inteligencia Artificial?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621DBA-5476-4C0E-917C-418E6DF5B359}"/>
              </a:ext>
            </a:extLst>
          </p:cNvPr>
          <p:cNvSpPr txBox="1"/>
          <p:nvPr/>
        </p:nvSpPr>
        <p:spPr>
          <a:xfrm>
            <a:off x="541606" y="1484141"/>
            <a:ext cx="806078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algn="just">
              <a:lnSpc>
                <a:spcPct val="115000"/>
              </a:lnSpc>
              <a:buClr>
                <a:srgbClr val="CC00CC"/>
              </a:buClr>
              <a:buSzPts val="1300"/>
            </a:pPr>
            <a:r>
              <a:rPr lang="es-MX" sz="1600" dirty="0">
                <a:solidFill>
                  <a:srgbClr val="2E333A"/>
                </a:solidFill>
                <a:latin typeface="Work Sans Medium"/>
              </a:rPr>
              <a:t>“La inteligencia artificial, o IA, es tecnología que permite que las computadoras simulen la inteligencia humana y las capacidades humanas de resolución de problemas.”</a:t>
            </a:r>
          </a:p>
          <a:p>
            <a:pPr marL="146050" algn="just">
              <a:lnSpc>
                <a:spcPct val="115000"/>
              </a:lnSpc>
              <a:buClr>
                <a:srgbClr val="CC00CC"/>
              </a:buClr>
              <a:buSzPts val="1300"/>
            </a:pPr>
            <a:endParaRPr lang="es-MX" sz="1600" dirty="0">
              <a:solidFill>
                <a:srgbClr val="2E333A"/>
              </a:solidFill>
              <a:latin typeface="Work Sans Medium"/>
            </a:endParaRPr>
          </a:p>
          <a:p>
            <a:pPr marL="146050" algn="r">
              <a:lnSpc>
                <a:spcPct val="115000"/>
              </a:lnSpc>
              <a:buClr>
                <a:srgbClr val="CC00CC"/>
              </a:buClr>
              <a:buSzPts val="1300"/>
            </a:pPr>
            <a:r>
              <a:rPr lang="es-MX" sz="1600" dirty="0">
                <a:solidFill>
                  <a:srgbClr val="2E333A"/>
                </a:solidFill>
                <a:latin typeface="Work Sans Medium"/>
                <a:hlinkClick r:id="rId2"/>
              </a:rPr>
              <a:t>https://www.ibm.com/mx-es/topics/artificial-intelligence</a:t>
            </a:r>
            <a:endParaRPr lang="es-MX" sz="1600" dirty="0">
              <a:solidFill>
                <a:srgbClr val="2E333A"/>
              </a:solidFill>
              <a:latin typeface="Work Sans Medium"/>
            </a:endParaRPr>
          </a:p>
          <a:p>
            <a:pPr algn="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4111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78BAB-14E6-4AC4-A787-052A3BED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Segun Noam Chomsky la IA…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5DCBD3-8BDB-4697-9B56-BBD1BA4E2EB4}"/>
              </a:ext>
            </a:extLst>
          </p:cNvPr>
          <p:cNvSpPr txBox="1"/>
          <p:nvPr/>
        </p:nvSpPr>
        <p:spPr>
          <a:xfrm>
            <a:off x="311700" y="1294228"/>
            <a:ext cx="8663488" cy="1771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algn="just">
              <a:lnSpc>
                <a:spcPct val="115000"/>
              </a:lnSpc>
              <a:buClr>
                <a:srgbClr val="CC00CC"/>
              </a:buClr>
              <a:buSzPts val="1300"/>
            </a:pPr>
            <a:r>
              <a:rPr lang="es-MX" sz="1600" dirty="0">
                <a:solidFill>
                  <a:srgbClr val="2E333A"/>
                </a:solidFill>
                <a:latin typeface="Work Sans Medium"/>
              </a:rPr>
              <a:t>"La mente humana no es, como </a:t>
            </a:r>
            <a:r>
              <a:rPr lang="es-MX" sz="1600" dirty="0" err="1">
                <a:solidFill>
                  <a:srgbClr val="2E333A"/>
                </a:solidFill>
                <a:latin typeface="Work Sans Medium"/>
              </a:rPr>
              <a:t>ChatGPT</a:t>
            </a:r>
            <a:r>
              <a:rPr lang="es-MX" sz="1600" dirty="0">
                <a:solidFill>
                  <a:srgbClr val="2E333A"/>
                </a:solidFill>
                <a:latin typeface="Work Sans Medium"/>
              </a:rPr>
              <a:t> y sus semejantes, una máquina estadística y glotona de datos que se atiborra de cientos de terabytes de datos y extrapola la respuesta más probable en una conversación o la respuesta más probable a una pregunta científica.“</a:t>
            </a:r>
          </a:p>
          <a:p>
            <a:pPr marL="146050" algn="r">
              <a:lnSpc>
                <a:spcPct val="115000"/>
              </a:lnSpc>
              <a:buClr>
                <a:srgbClr val="CC00CC"/>
              </a:buClr>
              <a:buSzPts val="1300"/>
            </a:pPr>
            <a:r>
              <a:rPr lang="es-CL" sz="1600" dirty="0">
                <a:solidFill>
                  <a:srgbClr val="2E333A"/>
                </a:solidFill>
                <a:latin typeface="Work Sans Medium"/>
              </a:rPr>
              <a:t>Noam Chomsky, 2023.</a:t>
            </a:r>
          </a:p>
          <a:p>
            <a:pPr marL="146050" algn="r">
              <a:lnSpc>
                <a:spcPct val="115000"/>
              </a:lnSpc>
              <a:buClr>
                <a:srgbClr val="CC00CC"/>
              </a:buClr>
              <a:buSzPts val="1300"/>
            </a:pPr>
            <a:r>
              <a:rPr lang="es-CL" sz="1600" dirty="0">
                <a:solidFill>
                  <a:srgbClr val="2E333A"/>
                </a:solidFill>
                <a:latin typeface="Work Sans Medium"/>
                <a:hlinkClick r:id="rId2"/>
              </a:rPr>
              <a:t>https://es-us.noticias.yahoo.com/</a:t>
            </a:r>
            <a:endParaRPr lang="es-CL" sz="1600" dirty="0">
              <a:solidFill>
                <a:srgbClr val="2E333A"/>
              </a:solidFill>
              <a:latin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5444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F824C-8AEB-4D46-ADD2-D4350B60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0475"/>
            <a:ext cx="6363420" cy="572700"/>
          </a:xfrm>
        </p:spPr>
        <p:txBody>
          <a:bodyPr>
            <a:normAutofit fontScale="90000"/>
          </a:bodyPr>
          <a:lstStyle/>
          <a:p>
            <a:r>
              <a:rPr lang="es-CL" dirty="0"/>
              <a:t>Como construimos modelos de IA?</a:t>
            </a:r>
          </a:p>
        </p:txBody>
      </p:sp>
      <p:pic>
        <p:nvPicPr>
          <p:cNvPr id="3" name="Google Shape;406;p26">
            <a:extLst>
              <a:ext uri="{FF2B5EF4-FFF2-40B4-BE49-F238E27FC236}">
                <a16:creationId xmlns:a16="http://schemas.microsoft.com/office/drawing/2014/main" id="{030B6264-E333-474F-A179-8384070511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76980" y="1166571"/>
            <a:ext cx="1405185" cy="140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nstalling Anaconda Individual Edition">
            <a:extLst>
              <a:ext uri="{FF2B5EF4-FFF2-40B4-BE49-F238E27FC236}">
                <a16:creationId xmlns:a16="http://schemas.microsoft.com/office/drawing/2014/main" id="{89CF314D-0F91-4CF9-B07A-5B587A0C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69" y="2715065"/>
            <a:ext cx="2511083" cy="176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 damos la bienvenida a Colaboratory - Colab">
            <a:extLst>
              <a:ext uri="{FF2B5EF4-FFF2-40B4-BE49-F238E27FC236}">
                <a16:creationId xmlns:a16="http://schemas.microsoft.com/office/drawing/2014/main" id="{05441ECF-5A95-4AAB-9B9A-8CA28ABDE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65" y="2947527"/>
            <a:ext cx="2476500" cy="11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52E4D4-7BE7-4F80-810A-10036EADD9F1}"/>
              </a:ext>
            </a:extLst>
          </p:cNvPr>
          <p:cNvSpPr txBox="1"/>
          <p:nvPr/>
        </p:nvSpPr>
        <p:spPr>
          <a:xfrm>
            <a:off x="1094868" y="4049175"/>
            <a:ext cx="2511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Anaconda Navigator</a:t>
            </a:r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76EB1DA-3B9B-4262-8DFF-E8AA3CBFD98A}"/>
              </a:ext>
            </a:extLst>
          </p:cNvPr>
          <p:cNvSpPr txBox="1"/>
          <p:nvPr/>
        </p:nvSpPr>
        <p:spPr>
          <a:xfrm>
            <a:off x="5008098" y="4056209"/>
            <a:ext cx="184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Google </a:t>
            </a:r>
            <a:r>
              <a:rPr lang="en-US" dirty="0" err="1">
                <a:hlinkClick r:id="rId6"/>
              </a:rPr>
              <a:t>Colaboratory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46302006"/>
      </p:ext>
    </p:extLst>
  </p:cSld>
  <p:clrMapOvr>
    <a:masterClrMapping/>
  </p:clrMapOvr>
</p:sld>
</file>

<file path=ppt/theme/theme1.xml><?xml version="1.0" encoding="utf-8"?>
<a:theme xmlns:a="http://schemas.openxmlformats.org/drawingml/2006/main" name="UDD DataScienc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2508</Words>
  <Application>Microsoft Office PowerPoint</Application>
  <PresentationFormat>Presentación en pantalla (16:9)</PresentationFormat>
  <Paragraphs>290</Paragraphs>
  <Slides>51</Slides>
  <Notes>45</Notes>
  <HiddenSlides>4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63" baseType="lpstr">
      <vt:lpstr>Courier New</vt:lpstr>
      <vt:lpstr>Sora ExtraBold</vt:lpstr>
      <vt:lpstr>Sora SemiBold</vt:lpstr>
      <vt:lpstr>Work Sans Medium</vt:lpstr>
      <vt:lpstr>Calibri</vt:lpstr>
      <vt:lpstr>Sora</vt:lpstr>
      <vt:lpstr>Sora Medium</vt:lpstr>
      <vt:lpstr>Sora;500</vt:lpstr>
      <vt:lpstr>Roboto</vt:lpstr>
      <vt:lpstr>Arial</vt:lpstr>
      <vt:lpstr>Work Sans</vt:lpstr>
      <vt:lpstr>UDD DataScience </vt:lpstr>
      <vt:lpstr>Programación en Python</vt:lpstr>
      <vt:lpstr>Presentación de PowerPoint</vt:lpstr>
      <vt:lpstr>Presentación de PowerPoint</vt:lpstr>
      <vt:lpstr>Presentación de PowerPoint</vt:lpstr>
      <vt:lpstr>Presentación de PowerPoint</vt:lpstr>
      <vt:lpstr>Que es la Ciencia de Datos?</vt:lpstr>
      <vt:lpstr>Que es la Inteligencia Artificial?</vt:lpstr>
      <vt:lpstr>Segun Noam Chomsky la IA…</vt:lpstr>
      <vt:lpstr>Como construimos modelos de IA?</vt:lpstr>
      <vt:lpstr>Scripts…</vt:lpstr>
      <vt:lpstr>Ahora vamos a programar!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Volvemos en 10 minutos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Reto de la semana  actividad individual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en Python</dc:title>
  <cp:lastModifiedBy>DIEGO MIRANDA OLAVARRIA</cp:lastModifiedBy>
  <cp:revision>12</cp:revision>
  <dcterms:modified xsi:type="dcterms:W3CDTF">2025-03-07T18:32:48Z</dcterms:modified>
</cp:coreProperties>
</file>